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8" r:id="rId6"/>
    <p:sldId id="301" r:id="rId7"/>
    <p:sldId id="299" r:id="rId8"/>
    <p:sldId id="262" r:id="rId9"/>
    <p:sldId id="263" r:id="rId10"/>
    <p:sldId id="264" r:id="rId11"/>
    <p:sldId id="304" r:id="rId12"/>
    <p:sldId id="305" r:id="rId13"/>
    <p:sldId id="269" r:id="rId14"/>
    <p:sldId id="320" r:id="rId15"/>
    <p:sldId id="306" r:id="rId16"/>
    <p:sldId id="270" r:id="rId17"/>
    <p:sldId id="307" r:id="rId18"/>
    <p:sldId id="308" r:id="rId19"/>
    <p:sldId id="309" r:id="rId20"/>
    <p:sldId id="272" r:id="rId21"/>
    <p:sldId id="310" r:id="rId22"/>
    <p:sldId id="311" r:id="rId23"/>
    <p:sldId id="274" r:id="rId24"/>
    <p:sldId id="276" r:id="rId25"/>
    <p:sldId id="277" r:id="rId26"/>
    <p:sldId id="312" r:id="rId27"/>
    <p:sldId id="316" r:id="rId28"/>
    <p:sldId id="317" r:id="rId29"/>
    <p:sldId id="318" r:id="rId30"/>
    <p:sldId id="319" r:id="rId31"/>
    <p:sldId id="321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ommissioner" panose="020B0604020202020204" charset="0"/>
      <p:regular r:id="rId35"/>
      <p:bold r:id="rId36"/>
    </p:embeddedFont>
    <p:embeddedFont>
      <p:font typeface="Righteou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D3"/>
    <a:srgbClr val="B83B14"/>
    <a:srgbClr val="D73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24DE52-E386-4DC7-9226-DD52D25F573D}">
  <a:tblStyle styleId="{E824DE52-E386-4DC7-9226-DD52D25F5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965c450c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965c450c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C4DA427B-E224-DFCE-684D-379DB186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EAED23FC-827B-E284-D2BC-6EE5F5751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33D0C29A-7A19-4D31-57BF-960C4DE70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65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DBB0E5CC-00BB-32E9-C424-53FBFE02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54AE928B-E4CA-E48D-69C7-4992E4276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5E005543-E43A-A2DF-DF20-A0850D8D7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3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06647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06647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F45FC631-83FE-79A4-3D28-44722579F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06647d75a_0_0:notes">
            <a:extLst>
              <a:ext uri="{FF2B5EF4-FFF2-40B4-BE49-F238E27FC236}">
                <a16:creationId xmlns:a16="http://schemas.microsoft.com/office/drawing/2014/main" id="{90C8E2B8-96B6-E510-8F2C-14ECCD3E9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06647d75a_0_0:notes">
            <a:extLst>
              <a:ext uri="{FF2B5EF4-FFF2-40B4-BE49-F238E27FC236}">
                <a16:creationId xmlns:a16="http://schemas.microsoft.com/office/drawing/2014/main" id="{BE0EB993-1406-B395-A53B-CE0B34AC7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31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3FB9C0C4-E2FA-F061-B728-2F75B0740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06647d75a_0_0:notes">
            <a:extLst>
              <a:ext uri="{FF2B5EF4-FFF2-40B4-BE49-F238E27FC236}">
                <a16:creationId xmlns:a16="http://schemas.microsoft.com/office/drawing/2014/main" id="{336C9C08-5BAA-3E24-7CD4-807D0A63D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06647d75a_0_0:notes">
            <a:extLst>
              <a:ext uri="{FF2B5EF4-FFF2-40B4-BE49-F238E27FC236}">
                <a16:creationId xmlns:a16="http://schemas.microsoft.com/office/drawing/2014/main" id="{80927624-5B79-33C4-7026-D17F60BBC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5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626B2EFE-4E9D-F311-E882-E19FA01E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360713c04_0_374:notes">
            <a:extLst>
              <a:ext uri="{FF2B5EF4-FFF2-40B4-BE49-F238E27FC236}">
                <a16:creationId xmlns:a16="http://schemas.microsoft.com/office/drawing/2014/main" id="{B11AA6CE-9B31-D8B8-7AF2-60B909B2E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360713c04_0_374:notes">
            <a:extLst>
              <a:ext uri="{FF2B5EF4-FFF2-40B4-BE49-F238E27FC236}">
                <a16:creationId xmlns:a16="http://schemas.microsoft.com/office/drawing/2014/main" id="{9872607F-DCF0-D4B3-48E1-7E21999BF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7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1B0D6F08-F8D8-4C97-B56D-CA3CCB3F6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360713c04_0_374:notes">
            <a:extLst>
              <a:ext uri="{FF2B5EF4-FFF2-40B4-BE49-F238E27FC236}">
                <a16:creationId xmlns:a16="http://schemas.microsoft.com/office/drawing/2014/main" id="{F736BED8-B286-7A58-FE67-27DC542AD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360713c04_0_374:notes">
            <a:extLst>
              <a:ext uri="{FF2B5EF4-FFF2-40B4-BE49-F238E27FC236}">
                <a16:creationId xmlns:a16="http://schemas.microsoft.com/office/drawing/2014/main" id="{F8C212E1-43EC-CCEE-4B67-5C7D6C193E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755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584C2B39-71C3-8CEF-709A-7555891D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360713c04_0_374:notes">
            <a:extLst>
              <a:ext uri="{FF2B5EF4-FFF2-40B4-BE49-F238E27FC236}">
                <a16:creationId xmlns:a16="http://schemas.microsoft.com/office/drawing/2014/main" id="{2916F379-39A5-5450-253F-8ECD34F9D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360713c04_0_374:notes">
            <a:extLst>
              <a:ext uri="{FF2B5EF4-FFF2-40B4-BE49-F238E27FC236}">
                <a16:creationId xmlns:a16="http://schemas.microsoft.com/office/drawing/2014/main" id="{5E1E8143-3748-EE5F-2C40-B856117E3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06647d7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506647d7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8141A764-7F37-A780-7AED-214ACA80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2FC6C5BD-3FEC-2BDD-CA31-69648699B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6611828D-7932-6F2D-9CE5-1278B8D0D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F0FA70D3-E5EA-6666-0047-B2B04494E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6D307C49-2F02-035B-1857-6505294C7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2B472CBB-2835-B3B2-04F4-0BFDD6F5E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60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360713c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360713c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05afc42a3_1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105afc42a3_1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24575744-3A83-DC12-302F-D7E45CC8D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E9583275-CED3-398B-B096-A0F4EBBDFF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4A4DCE3F-2187-2485-8697-B48F8E252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97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F76D7191-3572-6619-F652-0DAABF85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F9035998-D444-EA99-7AB1-F6F46B7AF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21D1F3B2-9F89-AE56-029B-86F4AB7A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409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B8FF269E-97C3-3A24-A232-1EFFA1E44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19839FAA-C2D8-9EAD-F3AC-C95038CCC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039FE4FD-B5AD-4181-92CB-1D636CEA4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05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344528BD-01C5-6260-5C24-FBB3304F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F3DF2954-A74E-E591-7091-687FB2882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27529114-5673-7A1B-9AFF-AAD5311787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68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C19FAC8A-2C72-908E-60B0-27866F9DF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AE6CE607-36EF-33CD-FC33-4A78A82E3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F6930814-3929-FDD2-F2E6-151ADE833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70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90127401-DE32-F69C-0B9A-C54158407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>
            <a:extLst>
              <a:ext uri="{FF2B5EF4-FFF2-40B4-BE49-F238E27FC236}">
                <a16:creationId xmlns:a16="http://schemas.microsoft.com/office/drawing/2014/main" id="{C5F265A7-FC02-B0BF-8D20-1F0238EA1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>
            <a:extLst>
              <a:ext uri="{FF2B5EF4-FFF2-40B4-BE49-F238E27FC236}">
                <a16:creationId xmlns:a16="http://schemas.microsoft.com/office/drawing/2014/main" id="{92DFE72D-7228-7A0E-FA6C-1CE766095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4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4460F06C-3AB1-DBE6-421E-9E59CAFC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DDBC84CC-52E5-904A-EBAF-D88D1A968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1F9EB061-4BA7-A483-35FC-15685FEB82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59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40A3364D-E716-6B75-ADA6-F29A66528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58269c9b_0_0:notes">
            <a:extLst>
              <a:ext uri="{FF2B5EF4-FFF2-40B4-BE49-F238E27FC236}">
                <a16:creationId xmlns:a16="http://schemas.microsoft.com/office/drawing/2014/main" id="{8A27A789-3857-EF9E-0211-6E02EF5C0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58269c9b_0_0:notes">
            <a:extLst>
              <a:ext uri="{FF2B5EF4-FFF2-40B4-BE49-F238E27FC236}">
                <a16:creationId xmlns:a16="http://schemas.microsoft.com/office/drawing/2014/main" id="{EDC6B43B-5FBC-B1AC-B59F-DEB19FC32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76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90175" y="1625750"/>
            <a:ext cx="5432700" cy="21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90175" y="3664450"/>
            <a:ext cx="54327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58768" y="184329"/>
            <a:ext cx="8570353" cy="4626619"/>
            <a:chOff x="358768" y="184329"/>
            <a:chExt cx="8570353" cy="4626619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358768" y="4348051"/>
              <a:ext cx="462452" cy="462896"/>
              <a:chOff x="3299400" y="1145880"/>
              <a:chExt cx="477000" cy="47736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682894" y="184329"/>
              <a:ext cx="246227" cy="246461"/>
              <a:chOff x="3299400" y="1145880"/>
              <a:chExt cx="477000" cy="47736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-1165272" y="-1386878"/>
            <a:ext cx="12376944" cy="8733550"/>
            <a:chOff x="-1165272" y="-1386877"/>
            <a:chExt cx="12376944" cy="8733550"/>
          </a:xfrm>
        </p:grpSpPr>
        <p:sp>
          <p:nvSpPr>
            <p:cNvPr id="24" name="Google Shape;24;p2"/>
            <p:cNvSpPr/>
            <p:nvPr/>
          </p:nvSpPr>
          <p:spPr>
            <a:xfrm rot="-2700000" flipH="1">
              <a:off x="-835559" y="-667815"/>
              <a:ext cx="2921318" cy="2142619"/>
            </a:xfrm>
            <a:custGeom>
              <a:avLst/>
              <a:gdLst/>
              <a:ahLst/>
              <a:cxnLst/>
              <a:rect l="l" t="t" r="r" b="b"/>
              <a:pathLst>
                <a:path w="6137" h="4813" extrusionOk="0">
                  <a:moveTo>
                    <a:pt x="5068" y="383"/>
                  </a:moveTo>
                  <a:cubicBezTo>
                    <a:pt x="4932" y="302"/>
                    <a:pt x="4791" y="239"/>
                    <a:pt x="4652" y="198"/>
                  </a:cubicBezTo>
                  <a:cubicBezTo>
                    <a:pt x="4266" y="84"/>
                    <a:pt x="3862" y="53"/>
                    <a:pt x="3461" y="26"/>
                  </a:cubicBezTo>
                  <a:cubicBezTo>
                    <a:pt x="2500" y="-39"/>
                    <a:pt x="1296" y="-20"/>
                    <a:pt x="489" y="586"/>
                  </a:cubicBezTo>
                  <a:cubicBezTo>
                    <a:pt x="71" y="901"/>
                    <a:pt x="-46" y="1587"/>
                    <a:pt x="14" y="2080"/>
                  </a:cubicBezTo>
                  <a:cubicBezTo>
                    <a:pt x="78" y="2602"/>
                    <a:pt x="616" y="3008"/>
                    <a:pt x="525" y="3568"/>
                  </a:cubicBezTo>
                  <a:cubicBezTo>
                    <a:pt x="457" y="3983"/>
                    <a:pt x="214" y="4372"/>
                    <a:pt x="636" y="4687"/>
                  </a:cubicBezTo>
                  <a:cubicBezTo>
                    <a:pt x="748" y="4771"/>
                    <a:pt x="888" y="4822"/>
                    <a:pt x="1028" y="4812"/>
                  </a:cubicBezTo>
                  <a:cubicBezTo>
                    <a:pt x="1490" y="4779"/>
                    <a:pt x="1706" y="4366"/>
                    <a:pt x="2017" y="4107"/>
                  </a:cubicBezTo>
                  <a:cubicBezTo>
                    <a:pt x="2387" y="3798"/>
                    <a:pt x="2971" y="3578"/>
                    <a:pt x="3441" y="3500"/>
                  </a:cubicBezTo>
                  <a:cubicBezTo>
                    <a:pt x="3902" y="3424"/>
                    <a:pt x="4376" y="3486"/>
                    <a:pt x="4840" y="3430"/>
                  </a:cubicBezTo>
                  <a:cubicBezTo>
                    <a:pt x="6703" y="3203"/>
                    <a:pt x="6359" y="1150"/>
                    <a:pt x="5068" y="383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-1176506">
              <a:off x="6779542" y="3917545"/>
              <a:ext cx="4075932" cy="2827181"/>
            </a:xfrm>
            <a:custGeom>
              <a:avLst/>
              <a:gdLst/>
              <a:ahLst/>
              <a:cxnLst/>
              <a:rect l="l" t="t" r="r" b="b"/>
              <a:pathLst>
                <a:path w="6257" h="4340" extrusionOk="0">
                  <a:moveTo>
                    <a:pt x="5010" y="6"/>
                  </a:moveTo>
                  <a:cubicBezTo>
                    <a:pt x="4407" y="-53"/>
                    <a:pt x="3897" y="330"/>
                    <a:pt x="3563" y="797"/>
                  </a:cubicBezTo>
                  <a:cubicBezTo>
                    <a:pt x="3470" y="928"/>
                    <a:pt x="3382" y="1069"/>
                    <a:pt x="3244" y="1151"/>
                  </a:cubicBezTo>
                  <a:cubicBezTo>
                    <a:pt x="3110" y="1231"/>
                    <a:pt x="2943" y="1243"/>
                    <a:pt x="2789" y="1216"/>
                  </a:cubicBezTo>
                  <a:cubicBezTo>
                    <a:pt x="2003" y="1074"/>
                    <a:pt x="1407" y="102"/>
                    <a:pt x="547" y="325"/>
                  </a:cubicBezTo>
                  <a:cubicBezTo>
                    <a:pt x="-56" y="482"/>
                    <a:pt x="-72" y="1236"/>
                    <a:pt x="83" y="1718"/>
                  </a:cubicBezTo>
                  <a:cubicBezTo>
                    <a:pt x="230" y="2174"/>
                    <a:pt x="681" y="2588"/>
                    <a:pt x="598" y="3095"/>
                  </a:cubicBezTo>
                  <a:cubicBezTo>
                    <a:pt x="530" y="3510"/>
                    <a:pt x="287" y="3899"/>
                    <a:pt x="709" y="4214"/>
                  </a:cubicBezTo>
                  <a:cubicBezTo>
                    <a:pt x="821" y="4298"/>
                    <a:pt x="962" y="4349"/>
                    <a:pt x="1102" y="4339"/>
                  </a:cubicBezTo>
                  <a:cubicBezTo>
                    <a:pt x="1235" y="4329"/>
                    <a:pt x="1359" y="4266"/>
                    <a:pt x="1473" y="4197"/>
                  </a:cubicBezTo>
                  <a:cubicBezTo>
                    <a:pt x="1770" y="4018"/>
                    <a:pt x="2035" y="3793"/>
                    <a:pt x="2290" y="3560"/>
                  </a:cubicBezTo>
                  <a:cubicBezTo>
                    <a:pt x="2609" y="3269"/>
                    <a:pt x="2837" y="2931"/>
                    <a:pt x="3293" y="2851"/>
                  </a:cubicBezTo>
                  <a:cubicBezTo>
                    <a:pt x="3780" y="2766"/>
                    <a:pt x="4250" y="2977"/>
                    <a:pt x="4733" y="2985"/>
                  </a:cubicBezTo>
                  <a:cubicBezTo>
                    <a:pt x="5176" y="2993"/>
                    <a:pt x="5586" y="2839"/>
                    <a:pt x="5903" y="2526"/>
                  </a:cubicBezTo>
                  <a:cubicBezTo>
                    <a:pt x="6546" y="1889"/>
                    <a:pt x="6240" y="735"/>
                    <a:pt x="5577" y="230"/>
                  </a:cubicBezTo>
                  <a:cubicBezTo>
                    <a:pt x="5401" y="96"/>
                    <a:pt x="5207" y="26"/>
                    <a:pt x="5010" y="6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6" name="Google Shape;156;p14"/>
          <p:cNvGrpSpPr/>
          <p:nvPr/>
        </p:nvGrpSpPr>
        <p:grpSpPr>
          <a:xfrm>
            <a:off x="-1067929" y="-2183606"/>
            <a:ext cx="10805403" cy="8957752"/>
            <a:chOff x="-1067929" y="-2183606"/>
            <a:chExt cx="10805403" cy="8957752"/>
          </a:xfrm>
        </p:grpSpPr>
        <p:sp>
          <p:nvSpPr>
            <p:cNvPr id="157" name="Google Shape;157;p14"/>
            <p:cNvSpPr/>
            <p:nvPr/>
          </p:nvSpPr>
          <p:spPr>
            <a:xfrm rot="-1365373">
              <a:off x="-631311" y="-1955784"/>
              <a:ext cx="1701155" cy="2599809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 rot="9219827">
              <a:off x="6703702" y="4395111"/>
              <a:ext cx="2764061" cy="1862577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8345188" y="4064581"/>
            <a:ext cx="312149" cy="312432"/>
            <a:chOff x="3299400" y="1145880"/>
            <a:chExt cx="477000" cy="477360"/>
          </a:xfrm>
        </p:grpSpPr>
        <p:sp>
          <p:nvSpPr>
            <p:cNvPr id="160" name="Google Shape;160;p14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/>
          <p:nvPr/>
        </p:nvSpPr>
        <p:spPr>
          <a:xfrm rot="-1365373">
            <a:off x="8188289" y="-930034"/>
            <a:ext cx="1701155" cy="2599809"/>
          </a:xfrm>
          <a:custGeom>
            <a:avLst/>
            <a:gdLst/>
            <a:ahLst/>
            <a:cxnLst/>
            <a:rect l="l" t="t" r="r" b="b"/>
            <a:pathLst>
              <a:path w="1891" h="2890" extrusionOk="0">
                <a:moveTo>
                  <a:pt x="39" y="516"/>
                </a:moveTo>
                <a:cubicBezTo>
                  <a:pt x="-13" y="793"/>
                  <a:pt x="145" y="1045"/>
                  <a:pt x="348" y="1219"/>
                </a:cubicBezTo>
                <a:cubicBezTo>
                  <a:pt x="405" y="1267"/>
                  <a:pt x="467" y="1314"/>
                  <a:pt x="499" y="1381"/>
                </a:cubicBezTo>
                <a:cubicBezTo>
                  <a:pt x="531" y="1447"/>
                  <a:pt x="530" y="1524"/>
                  <a:pt x="511" y="1595"/>
                </a:cubicBezTo>
                <a:cubicBezTo>
                  <a:pt x="413" y="1954"/>
                  <a:pt x="-61" y="2191"/>
                  <a:pt x="7" y="2599"/>
                </a:cubicBezTo>
                <a:cubicBezTo>
                  <a:pt x="56" y="2885"/>
                  <a:pt x="405" y="2923"/>
                  <a:pt x="634" y="2870"/>
                </a:cubicBezTo>
                <a:cubicBezTo>
                  <a:pt x="852" y="2821"/>
                  <a:pt x="1062" y="2628"/>
                  <a:pt x="1294" y="2687"/>
                </a:cubicBezTo>
                <a:cubicBezTo>
                  <a:pt x="1484" y="2735"/>
                  <a:pt x="1654" y="2864"/>
                  <a:pt x="1817" y="2681"/>
                </a:cubicBezTo>
                <a:cubicBezTo>
                  <a:pt x="1861" y="2632"/>
                  <a:pt x="1890" y="2569"/>
                  <a:pt x="1891" y="2504"/>
                </a:cubicBezTo>
                <a:cubicBezTo>
                  <a:pt x="1892" y="2441"/>
                  <a:pt x="1868" y="2381"/>
                  <a:pt x="1840" y="2325"/>
                </a:cubicBezTo>
                <a:cubicBezTo>
                  <a:pt x="1769" y="2181"/>
                  <a:pt x="1676" y="2049"/>
                  <a:pt x="1578" y="1921"/>
                </a:cubicBezTo>
                <a:cubicBezTo>
                  <a:pt x="1456" y="1762"/>
                  <a:pt x="1308" y="1642"/>
                  <a:pt x="1289" y="1427"/>
                </a:cubicBezTo>
                <a:cubicBezTo>
                  <a:pt x="1269" y="1198"/>
                  <a:pt x="1386" y="989"/>
                  <a:pt x="1410" y="765"/>
                </a:cubicBezTo>
                <a:cubicBezTo>
                  <a:pt x="1431" y="560"/>
                  <a:pt x="1376" y="363"/>
                  <a:pt x="1244" y="204"/>
                </a:cubicBezTo>
                <a:cubicBezTo>
                  <a:pt x="975" y="-120"/>
                  <a:pt x="427" y="-25"/>
                  <a:pt x="166" y="262"/>
                </a:cubicBezTo>
                <a:cubicBezTo>
                  <a:pt x="97" y="338"/>
                  <a:pt x="56" y="425"/>
                  <a:pt x="39" y="516"/>
                </a:cubicBezTo>
                <a:close/>
              </a:path>
            </a:pathLst>
          </a:custGeom>
          <a:solidFill>
            <a:srgbClr val="A1BD91">
              <a:alpha val="5000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/>
          <p:nvPr/>
        </p:nvSpPr>
        <p:spPr>
          <a:xfrm rot="9219827">
            <a:off x="-1923023" y="4316211"/>
            <a:ext cx="2764061" cy="1862577"/>
          </a:xfrm>
          <a:custGeom>
            <a:avLst/>
            <a:gdLst/>
            <a:ahLst/>
            <a:cxnLst/>
            <a:rect l="l" t="t" r="r" b="b"/>
            <a:pathLst>
              <a:path w="5238" h="3479" extrusionOk="0">
                <a:moveTo>
                  <a:pt x="4397" y="274"/>
                </a:moveTo>
                <a:cubicBezTo>
                  <a:pt x="4368" y="268"/>
                  <a:pt x="4338" y="264"/>
                  <a:pt x="4308" y="261"/>
                </a:cubicBezTo>
                <a:cubicBezTo>
                  <a:pt x="4079" y="241"/>
                  <a:pt x="3853" y="307"/>
                  <a:pt x="3626" y="342"/>
                </a:cubicBezTo>
                <a:cubicBezTo>
                  <a:pt x="2721" y="479"/>
                  <a:pt x="1859" y="115"/>
                  <a:pt x="974" y="8"/>
                </a:cubicBezTo>
                <a:cubicBezTo>
                  <a:pt x="262" y="-77"/>
                  <a:pt x="-90" y="465"/>
                  <a:pt x="20" y="1142"/>
                </a:cubicBezTo>
                <a:cubicBezTo>
                  <a:pt x="86" y="1545"/>
                  <a:pt x="412" y="1950"/>
                  <a:pt x="278" y="2366"/>
                </a:cubicBezTo>
                <a:cubicBezTo>
                  <a:pt x="168" y="2707"/>
                  <a:pt x="-86" y="3003"/>
                  <a:pt x="228" y="3322"/>
                </a:cubicBezTo>
                <a:cubicBezTo>
                  <a:pt x="312" y="3407"/>
                  <a:pt x="424" y="3468"/>
                  <a:pt x="543" y="3477"/>
                </a:cubicBezTo>
                <a:cubicBezTo>
                  <a:pt x="657" y="3486"/>
                  <a:pt x="769" y="3449"/>
                  <a:pt x="874" y="3405"/>
                </a:cubicBezTo>
                <a:cubicBezTo>
                  <a:pt x="1270" y="3242"/>
                  <a:pt x="1551" y="2998"/>
                  <a:pt x="1981" y="2929"/>
                </a:cubicBezTo>
                <a:cubicBezTo>
                  <a:pt x="2430" y="2856"/>
                  <a:pt x="2889" y="2862"/>
                  <a:pt x="3342" y="2867"/>
                </a:cubicBezTo>
                <a:cubicBezTo>
                  <a:pt x="3546" y="2869"/>
                  <a:pt x="3750" y="2871"/>
                  <a:pt x="3953" y="2873"/>
                </a:cubicBezTo>
                <a:cubicBezTo>
                  <a:pt x="5323" y="2886"/>
                  <a:pt x="5790" y="546"/>
                  <a:pt x="4397" y="274"/>
                </a:cubicBezTo>
                <a:close/>
              </a:path>
            </a:pathLst>
          </a:custGeom>
          <a:solidFill>
            <a:srgbClr val="F0CD83">
              <a:alpha val="4125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15"/>
          <p:cNvGrpSpPr/>
          <p:nvPr/>
        </p:nvGrpSpPr>
        <p:grpSpPr>
          <a:xfrm>
            <a:off x="332069" y="268470"/>
            <a:ext cx="266261" cy="266558"/>
            <a:chOff x="3299400" y="1145880"/>
            <a:chExt cx="477000" cy="477360"/>
          </a:xfrm>
        </p:grpSpPr>
        <p:sp>
          <p:nvSpPr>
            <p:cNvPr id="170" name="Google Shape;170;p15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15"/>
          <p:cNvSpPr/>
          <p:nvPr/>
        </p:nvSpPr>
        <p:spPr>
          <a:xfrm rot="-938348">
            <a:off x="-195955" y="4347651"/>
            <a:ext cx="526084" cy="698749"/>
          </a:xfrm>
          <a:custGeom>
            <a:avLst/>
            <a:gdLst/>
            <a:ahLst/>
            <a:cxnLst/>
            <a:rect l="l" t="t" r="r" b="b"/>
            <a:pathLst>
              <a:path w="2407" h="3197" extrusionOk="0">
                <a:moveTo>
                  <a:pt x="2206" y="11"/>
                </a:moveTo>
                <a:lnTo>
                  <a:pt x="299" y="1434"/>
                </a:lnTo>
                <a:lnTo>
                  <a:pt x="29" y="1635"/>
                </a:lnTo>
                <a:cubicBezTo>
                  <a:pt x="-6" y="1661"/>
                  <a:pt x="-11" y="1711"/>
                  <a:pt x="29" y="1736"/>
                </a:cubicBezTo>
                <a:lnTo>
                  <a:pt x="2031" y="3008"/>
                </a:lnTo>
                <a:lnTo>
                  <a:pt x="2318" y="3189"/>
                </a:lnTo>
                <a:cubicBezTo>
                  <a:pt x="2355" y="3213"/>
                  <a:pt x="2408" y="3182"/>
                  <a:pt x="2406" y="3139"/>
                </a:cubicBezTo>
                <a:lnTo>
                  <a:pt x="2308" y="441"/>
                </a:lnTo>
                <a:lnTo>
                  <a:pt x="2294" y="62"/>
                </a:lnTo>
                <a:cubicBezTo>
                  <a:pt x="2292" y="-14"/>
                  <a:pt x="2174" y="-14"/>
                  <a:pt x="2177" y="62"/>
                </a:cubicBezTo>
                <a:lnTo>
                  <a:pt x="2275" y="2759"/>
                </a:lnTo>
                <a:lnTo>
                  <a:pt x="2288" y="3139"/>
                </a:lnTo>
                <a:lnTo>
                  <a:pt x="2377" y="3088"/>
                </a:lnTo>
                <a:lnTo>
                  <a:pt x="374" y="1817"/>
                </a:lnTo>
                <a:lnTo>
                  <a:pt x="88" y="1635"/>
                </a:lnTo>
                <a:lnTo>
                  <a:pt x="88" y="1736"/>
                </a:lnTo>
                <a:lnTo>
                  <a:pt x="1996" y="314"/>
                </a:lnTo>
                <a:lnTo>
                  <a:pt x="2265" y="113"/>
                </a:lnTo>
                <a:cubicBezTo>
                  <a:pt x="2325" y="68"/>
                  <a:pt x="2267" y="-34"/>
                  <a:pt x="2206" y="1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778666" y="2728450"/>
            <a:ext cx="2400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3430423" y="2728450"/>
            <a:ext cx="2400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6082188" y="2728450"/>
            <a:ext cx="2400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778675" y="2415851"/>
            <a:ext cx="24006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3430428" y="2415851"/>
            <a:ext cx="24006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6082180" y="2415851"/>
            <a:ext cx="24006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grpSp>
        <p:nvGrpSpPr>
          <p:cNvPr id="200" name="Google Shape;200;p18"/>
          <p:cNvGrpSpPr/>
          <p:nvPr/>
        </p:nvGrpSpPr>
        <p:grpSpPr>
          <a:xfrm>
            <a:off x="-1863572" y="-1131414"/>
            <a:ext cx="12531204" cy="7254584"/>
            <a:chOff x="-1863572" y="-1131414"/>
            <a:chExt cx="12531204" cy="7254584"/>
          </a:xfrm>
        </p:grpSpPr>
        <p:sp>
          <p:nvSpPr>
            <p:cNvPr id="201" name="Google Shape;201;p18"/>
            <p:cNvSpPr/>
            <p:nvPr/>
          </p:nvSpPr>
          <p:spPr>
            <a:xfrm rot="1872386">
              <a:off x="-1192827" y="-823590"/>
              <a:ext cx="2072955" cy="3168026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 rot="2386752">
              <a:off x="8395329" y="4231133"/>
              <a:ext cx="2066037" cy="1392220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8"/>
          <p:cNvSpPr/>
          <p:nvPr/>
        </p:nvSpPr>
        <p:spPr>
          <a:xfrm rot="-938354">
            <a:off x="8743186" y="395829"/>
            <a:ext cx="432351" cy="574253"/>
          </a:xfrm>
          <a:custGeom>
            <a:avLst/>
            <a:gdLst/>
            <a:ahLst/>
            <a:cxnLst/>
            <a:rect l="l" t="t" r="r" b="b"/>
            <a:pathLst>
              <a:path w="2407" h="3197" extrusionOk="0">
                <a:moveTo>
                  <a:pt x="2206" y="11"/>
                </a:moveTo>
                <a:lnTo>
                  <a:pt x="299" y="1434"/>
                </a:lnTo>
                <a:lnTo>
                  <a:pt x="29" y="1635"/>
                </a:lnTo>
                <a:cubicBezTo>
                  <a:pt x="-6" y="1661"/>
                  <a:pt x="-11" y="1711"/>
                  <a:pt x="29" y="1736"/>
                </a:cubicBezTo>
                <a:lnTo>
                  <a:pt x="2031" y="3008"/>
                </a:lnTo>
                <a:lnTo>
                  <a:pt x="2318" y="3189"/>
                </a:lnTo>
                <a:cubicBezTo>
                  <a:pt x="2355" y="3213"/>
                  <a:pt x="2408" y="3182"/>
                  <a:pt x="2406" y="3139"/>
                </a:cubicBezTo>
                <a:lnTo>
                  <a:pt x="2308" y="441"/>
                </a:lnTo>
                <a:lnTo>
                  <a:pt x="2294" y="62"/>
                </a:lnTo>
                <a:cubicBezTo>
                  <a:pt x="2292" y="-14"/>
                  <a:pt x="2174" y="-14"/>
                  <a:pt x="2177" y="62"/>
                </a:cubicBezTo>
                <a:lnTo>
                  <a:pt x="2275" y="2759"/>
                </a:lnTo>
                <a:lnTo>
                  <a:pt x="2288" y="3139"/>
                </a:lnTo>
                <a:lnTo>
                  <a:pt x="2377" y="3088"/>
                </a:lnTo>
                <a:lnTo>
                  <a:pt x="374" y="1817"/>
                </a:lnTo>
                <a:lnTo>
                  <a:pt x="88" y="1635"/>
                </a:lnTo>
                <a:lnTo>
                  <a:pt x="88" y="1736"/>
                </a:lnTo>
                <a:lnTo>
                  <a:pt x="1996" y="314"/>
                </a:lnTo>
                <a:lnTo>
                  <a:pt x="2265" y="113"/>
                </a:lnTo>
                <a:cubicBezTo>
                  <a:pt x="2325" y="68"/>
                  <a:pt x="2267" y="-34"/>
                  <a:pt x="2206" y="1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0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896850" y="1788727"/>
            <a:ext cx="35718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2"/>
          </p:nvPr>
        </p:nvSpPr>
        <p:spPr>
          <a:xfrm>
            <a:off x="896850" y="2069775"/>
            <a:ext cx="3571800" cy="69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3"/>
          </p:nvPr>
        </p:nvSpPr>
        <p:spPr>
          <a:xfrm>
            <a:off x="4746376" y="2069780"/>
            <a:ext cx="3575400" cy="69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4"/>
          </p:nvPr>
        </p:nvSpPr>
        <p:spPr>
          <a:xfrm>
            <a:off x="896852" y="3808373"/>
            <a:ext cx="35718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5"/>
          </p:nvPr>
        </p:nvSpPr>
        <p:spPr>
          <a:xfrm>
            <a:off x="4746378" y="3808370"/>
            <a:ext cx="35754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6"/>
          </p:nvPr>
        </p:nvSpPr>
        <p:spPr>
          <a:xfrm>
            <a:off x="896850" y="3527476"/>
            <a:ext cx="35718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7"/>
          </p:nvPr>
        </p:nvSpPr>
        <p:spPr>
          <a:xfrm>
            <a:off x="4746375" y="1788734"/>
            <a:ext cx="35754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8"/>
          </p:nvPr>
        </p:nvSpPr>
        <p:spPr>
          <a:xfrm>
            <a:off x="4746375" y="3527475"/>
            <a:ext cx="35754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ighteous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-753313" y="-1507123"/>
            <a:ext cx="11509969" cy="8059868"/>
            <a:chOff x="-753313" y="-1507123"/>
            <a:chExt cx="11509969" cy="8059868"/>
          </a:xfrm>
        </p:grpSpPr>
        <p:sp>
          <p:nvSpPr>
            <p:cNvPr id="225" name="Google Shape;225;p20"/>
            <p:cNvSpPr/>
            <p:nvPr/>
          </p:nvSpPr>
          <p:spPr>
            <a:xfrm rot="-1874120">
              <a:off x="8012550" y="-1199264"/>
              <a:ext cx="2072953" cy="3168025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 rot="2386752">
              <a:off x="-547046" y="4660708"/>
              <a:ext cx="2066037" cy="1392220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20"/>
          <p:cNvGrpSpPr/>
          <p:nvPr/>
        </p:nvGrpSpPr>
        <p:grpSpPr>
          <a:xfrm>
            <a:off x="-267745" y="712969"/>
            <a:ext cx="9135481" cy="4102644"/>
            <a:chOff x="-267745" y="712969"/>
            <a:chExt cx="9135481" cy="4102644"/>
          </a:xfrm>
        </p:grpSpPr>
        <p:sp>
          <p:nvSpPr>
            <p:cNvPr id="228" name="Google Shape;228;p20"/>
            <p:cNvSpPr/>
            <p:nvPr/>
          </p:nvSpPr>
          <p:spPr>
            <a:xfrm rot="5989686">
              <a:off x="-164109" y="687856"/>
              <a:ext cx="432348" cy="574249"/>
            </a:xfrm>
            <a:custGeom>
              <a:avLst/>
              <a:gdLst/>
              <a:ahLst/>
              <a:cxnLst/>
              <a:rect l="l" t="t" r="r" b="b"/>
              <a:pathLst>
                <a:path w="2407" h="3197" extrusionOk="0">
                  <a:moveTo>
                    <a:pt x="2206" y="11"/>
                  </a:moveTo>
                  <a:lnTo>
                    <a:pt x="299" y="1434"/>
                  </a:lnTo>
                  <a:lnTo>
                    <a:pt x="29" y="1635"/>
                  </a:lnTo>
                  <a:cubicBezTo>
                    <a:pt x="-6" y="1661"/>
                    <a:pt x="-11" y="1711"/>
                    <a:pt x="29" y="1736"/>
                  </a:cubicBezTo>
                  <a:lnTo>
                    <a:pt x="2031" y="3008"/>
                  </a:lnTo>
                  <a:lnTo>
                    <a:pt x="2318" y="3189"/>
                  </a:lnTo>
                  <a:cubicBezTo>
                    <a:pt x="2355" y="3213"/>
                    <a:pt x="2408" y="3182"/>
                    <a:pt x="2406" y="3139"/>
                  </a:cubicBezTo>
                  <a:lnTo>
                    <a:pt x="2308" y="441"/>
                  </a:lnTo>
                  <a:lnTo>
                    <a:pt x="2294" y="62"/>
                  </a:lnTo>
                  <a:cubicBezTo>
                    <a:pt x="2292" y="-14"/>
                    <a:pt x="2174" y="-14"/>
                    <a:pt x="2177" y="62"/>
                  </a:cubicBezTo>
                  <a:lnTo>
                    <a:pt x="2275" y="2759"/>
                  </a:lnTo>
                  <a:lnTo>
                    <a:pt x="2288" y="3139"/>
                  </a:lnTo>
                  <a:lnTo>
                    <a:pt x="2377" y="3088"/>
                  </a:lnTo>
                  <a:lnTo>
                    <a:pt x="374" y="1817"/>
                  </a:lnTo>
                  <a:lnTo>
                    <a:pt x="88" y="1635"/>
                  </a:lnTo>
                  <a:lnTo>
                    <a:pt x="88" y="1736"/>
                  </a:lnTo>
                  <a:lnTo>
                    <a:pt x="1996" y="314"/>
                  </a:lnTo>
                  <a:lnTo>
                    <a:pt x="2265" y="113"/>
                  </a:lnTo>
                  <a:cubicBezTo>
                    <a:pt x="2325" y="68"/>
                    <a:pt x="2267" y="-34"/>
                    <a:pt x="220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" name="Google Shape;229;p20"/>
            <p:cNvGrpSpPr/>
            <p:nvPr/>
          </p:nvGrpSpPr>
          <p:grpSpPr>
            <a:xfrm>
              <a:off x="8555588" y="4503181"/>
              <a:ext cx="312149" cy="312432"/>
              <a:chOff x="3299400" y="1145880"/>
              <a:chExt cx="477000" cy="477360"/>
            </a:xfrm>
          </p:grpSpPr>
          <p:sp>
            <p:nvSpPr>
              <p:cNvPr id="230" name="Google Shape;230;p20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1"/>
          </p:nvPr>
        </p:nvSpPr>
        <p:spPr>
          <a:xfrm>
            <a:off x="775963" y="1779212"/>
            <a:ext cx="23685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2"/>
          </p:nvPr>
        </p:nvSpPr>
        <p:spPr>
          <a:xfrm>
            <a:off x="3438876" y="1779213"/>
            <a:ext cx="2368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3"/>
          </p:nvPr>
        </p:nvSpPr>
        <p:spPr>
          <a:xfrm>
            <a:off x="775963" y="3661250"/>
            <a:ext cx="23685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4"/>
          </p:nvPr>
        </p:nvSpPr>
        <p:spPr>
          <a:xfrm>
            <a:off x="3438876" y="3661257"/>
            <a:ext cx="23682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5"/>
          </p:nvPr>
        </p:nvSpPr>
        <p:spPr>
          <a:xfrm>
            <a:off x="6101490" y="1779213"/>
            <a:ext cx="2368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6"/>
          </p:nvPr>
        </p:nvSpPr>
        <p:spPr>
          <a:xfrm>
            <a:off x="6101490" y="3661257"/>
            <a:ext cx="23682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7"/>
          </p:nvPr>
        </p:nvSpPr>
        <p:spPr>
          <a:xfrm>
            <a:off x="775963" y="1540825"/>
            <a:ext cx="236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8"/>
          </p:nvPr>
        </p:nvSpPr>
        <p:spPr>
          <a:xfrm>
            <a:off x="3438876" y="1540825"/>
            <a:ext cx="236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9"/>
          </p:nvPr>
        </p:nvSpPr>
        <p:spPr>
          <a:xfrm>
            <a:off x="6101490" y="1540825"/>
            <a:ext cx="236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3"/>
          </p:nvPr>
        </p:nvSpPr>
        <p:spPr>
          <a:xfrm>
            <a:off x="775963" y="3427491"/>
            <a:ext cx="236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4"/>
          </p:nvPr>
        </p:nvSpPr>
        <p:spPr>
          <a:xfrm>
            <a:off x="3438876" y="3427499"/>
            <a:ext cx="236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15"/>
          </p:nvPr>
        </p:nvSpPr>
        <p:spPr>
          <a:xfrm>
            <a:off x="6101490" y="3427499"/>
            <a:ext cx="236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-1182432" y="-1562376"/>
            <a:ext cx="11348146" cy="7766666"/>
            <a:chOff x="-1182432" y="-1562376"/>
            <a:chExt cx="11348146" cy="7766666"/>
          </a:xfrm>
        </p:grpSpPr>
        <p:sp>
          <p:nvSpPr>
            <p:cNvPr id="250" name="Google Shape;250;p21"/>
            <p:cNvSpPr/>
            <p:nvPr/>
          </p:nvSpPr>
          <p:spPr>
            <a:xfrm rot="-4814291">
              <a:off x="7392421" y="-1856342"/>
              <a:ext cx="2072956" cy="3168024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 rot="-7516610">
              <a:off x="-1050567" y="4262836"/>
              <a:ext cx="2066032" cy="1392220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EE8360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8634488" y="378781"/>
            <a:ext cx="312149" cy="312432"/>
            <a:chOff x="3299400" y="1145880"/>
            <a:chExt cx="477000" cy="477360"/>
          </a:xfrm>
        </p:grpSpPr>
        <p:sp>
          <p:nvSpPr>
            <p:cNvPr id="253" name="Google Shape;253;p21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3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3"/>
          <p:cNvGrpSpPr/>
          <p:nvPr/>
        </p:nvGrpSpPr>
        <p:grpSpPr>
          <a:xfrm>
            <a:off x="-1182432" y="-1562376"/>
            <a:ext cx="11348146" cy="7766666"/>
            <a:chOff x="-1182432" y="-1562376"/>
            <a:chExt cx="11348146" cy="7766666"/>
          </a:xfrm>
        </p:grpSpPr>
        <p:sp>
          <p:nvSpPr>
            <p:cNvPr id="280" name="Google Shape;280;p23"/>
            <p:cNvSpPr/>
            <p:nvPr/>
          </p:nvSpPr>
          <p:spPr>
            <a:xfrm rot="-4814291">
              <a:off x="7392421" y="-1856342"/>
              <a:ext cx="2072956" cy="3168024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 rot="-7516610">
              <a:off x="-1050567" y="4262836"/>
              <a:ext cx="2066032" cy="1392220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EE8360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23"/>
          <p:cNvGrpSpPr/>
          <p:nvPr/>
        </p:nvGrpSpPr>
        <p:grpSpPr>
          <a:xfrm>
            <a:off x="8634488" y="378781"/>
            <a:ext cx="312149" cy="312432"/>
            <a:chOff x="3299400" y="1145880"/>
            <a:chExt cx="477000" cy="477360"/>
          </a:xfrm>
        </p:grpSpPr>
        <p:sp>
          <p:nvSpPr>
            <p:cNvPr id="283" name="Google Shape;283;p23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4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4"/>
          <p:cNvGrpSpPr/>
          <p:nvPr/>
        </p:nvGrpSpPr>
        <p:grpSpPr>
          <a:xfrm>
            <a:off x="8634488" y="378781"/>
            <a:ext cx="312149" cy="312432"/>
            <a:chOff x="3299400" y="1145880"/>
            <a:chExt cx="477000" cy="477360"/>
          </a:xfrm>
        </p:grpSpPr>
        <p:sp>
          <p:nvSpPr>
            <p:cNvPr id="290" name="Google Shape;290;p24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358768" y="-187768"/>
            <a:ext cx="8570353" cy="4998715"/>
            <a:chOff x="358768" y="-187768"/>
            <a:chExt cx="8570353" cy="4998715"/>
          </a:xfrm>
        </p:grpSpPr>
        <p:grpSp>
          <p:nvGrpSpPr>
            <p:cNvPr id="295" name="Google Shape;295;p24"/>
            <p:cNvGrpSpPr/>
            <p:nvPr/>
          </p:nvGrpSpPr>
          <p:grpSpPr>
            <a:xfrm>
              <a:off x="358768" y="4348051"/>
              <a:ext cx="462452" cy="462896"/>
              <a:chOff x="3299400" y="1145880"/>
              <a:chExt cx="477000" cy="477360"/>
            </a:xfrm>
          </p:grpSpPr>
          <p:sp>
            <p:nvSpPr>
              <p:cNvPr id="296" name="Google Shape;296;p24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" name="Google Shape;300;p24"/>
            <p:cNvSpPr/>
            <p:nvPr/>
          </p:nvSpPr>
          <p:spPr>
            <a:xfrm rot="-938354">
              <a:off x="2643986" y="-140121"/>
              <a:ext cx="432351" cy="574253"/>
            </a:xfrm>
            <a:custGeom>
              <a:avLst/>
              <a:gdLst/>
              <a:ahLst/>
              <a:cxnLst/>
              <a:rect l="l" t="t" r="r" b="b"/>
              <a:pathLst>
                <a:path w="2407" h="3197" extrusionOk="0">
                  <a:moveTo>
                    <a:pt x="2206" y="11"/>
                  </a:moveTo>
                  <a:lnTo>
                    <a:pt x="299" y="1434"/>
                  </a:lnTo>
                  <a:lnTo>
                    <a:pt x="29" y="1635"/>
                  </a:lnTo>
                  <a:cubicBezTo>
                    <a:pt x="-6" y="1661"/>
                    <a:pt x="-11" y="1711"/>
                    <a:pt x="29" y="1736"/>
                  </a:cubicBezTo>
                  <a:lnTo>
                    <a:pt x="2031" y="3008"/>
                  </a:lnTo>
                  <a:lnTo>
                    <a:pt x="2318" y="3189"/>
                  </a:lnTo>
                  <a:cubicBezTo>
                    <a:pt x="2355" y="3213"/>
                    <a:pt x="2408" y="3182"/>
                    <a:pt x="2406" y="3139"/>
                  </a:cubicBezTo>
                  <a:lnTo>
                    <a:pt x="2308" y="441"/>
                  </a:lnTo>
                  <a:lnTo>
                    <a:pt x="2294" y="62"/>
                  </a:lnTo>
                  <a:cubicBezTo>
                    <a:pt x="2292" y="-14"/>
                    <a:pt x="2174" y="-14"/>
                    <a:pt x="2177" y="62"/>
                  </a:cubicBezTo>
                  <a:lnTo>
                    <a:pt x="2275" y="2759"/>
                  </a:lnTo>
                  <a:lnTo>
                    <a:pt x="2288" y="3139"/>
                  </a:lnTo>
                  <a:lnTo>
                    <a:pt x="2377" y="3088"/>
                  </a:lnTo>
                  <a:lnTo>
                    <a:pt x="374" y="1817"/>
                  </a:lnTo>
                  <a:lnTo>
                    <a:pt x="88" y="1635"/>
                  </a:lnTo>
                  <a:lnTo>
                    <a:pt x="88" y="1736"/>
                  </a:lnTo>
                  <a:lnTo>
                    <a:pt x="1996" y="314"/>
                  </a:lnTo>
                  <a:lnTo>
                    <a:pt x="2265" y="113"/>
                  </a:lnTo>
                  <a:cubicBezTo>
                    <a:pt x="2325" y="68"/>
                    <a:pt x="2267" y="-34"/>
                    <a:pt x="220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24"/>
            <p:cNvGrpSpPr/>
            <p:nvPr/>
          </p:nvGrpSpPr>
          <p:grpSpPr>
            <a:xfrm>
              <a:off x="8682894" y="184329"/>
              <a:ext cx="246227" cy="246461"/>
              <a:chOff x="3299400" y="1145880"/>
              <a:chExt cx="477000" cy="477360"/>
            </a:xfrm>
          </p:grpSpPr>
          <p:sp>
            <p:nvSpPr>
              <p:cNvPr id="302" name="Google Shape;302;p24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6" name="Google Shape;306;p24"/>
          <p:cNvGrpSpPr/>
          <p:nvPr/>
        </p:nvGrpSpPr>
        <p:grpSpPr>
          <a:xfrm>
            <a:off x="-1174022" y="-1229078"/>
            <a:ext cx="12248879" cy="8651953"/>
            <a:chOff x="-1174022" y="-1229077"/>
            <a:chExt cx="12248879" cy="8651953"/>
          </a:xfrm>
        </p:grpSpPr>
        <p:sp>
          <p:nvSpPr>
            <p:cNvPr id="307" name="Google Shape;307;p24"/>
            <p:cNvSpPr/>
            <p:nvPr/>
          </p:nvSpPr>
          <p:spPr>
            <a:xfrm rot="-2700000" flipH="1">
              <a:off x="-844309" y="-510015"/>
              <a:ext cx="2921318" cy="2142619"/>
            </a:xfrm>
            <a:custGeom>
              <a:avLst/>
              <a:gdLst/>
              <a:ahLst/>
              <a:cxnLst/>
              <a:rect l="l" t="t" r="r" b="b"/>
              <a:pathLst>
                <a:path w="6137" h="4813" extrusionOk="0">
                  <a:moveTo>
                    <a:pt x="5068" y="383"/>
                  </a:moveTo>
                  <a:cubicBezTo>
                    <a:pt x="4932" y="302"/>
                    <a:pt x="4791" y="239"/>
                    <a:pt x="4652" y="198"/>
                  </a:cubicBezTo>
                  <a:cubicBezTo>
                    <a:pt x="4266" y="84"/>
                    <a:pt x="3862" y="53"/>
                    <a:pt x="3461" y="26"/>
                  </a:cubicBezTo>
                  <a:cubicBezTo>
                    <a:pt x="2500" y="-39"/>
                    <a:pt x="1296" y="-20"/>
                    <a:pt x="489" y="586"/>
                  </a:cubicBezTo>
                  <a:cubicBezTo>
                    <a:pt x="71" y="901"/>
                    <a:pt x="-46" y="1587"/>
                    <a:pt x="14" y="2080"/>
                  </a:cubicBezTo>
                  <a:cubicBezTo>
                    <a:pt x="78" y="2602"/>
                    <a:pt x="616" y="3008"/>
                    <a:pt x="525" y="3568"/>
                  </a:cubicBezTo>
                  <a:cubicBezTo>
                    <a:pt x="457" y="3983"/>
                    <a:pt x="214" y="4372"/>
                    <a:pt x="636" y="4687"/>
                  </a:cubicBezTo>
                  <a:cubicBezTo>
                    <a:pt x="748" y="4771"/>
                    <a:pt x="888" y="4822"/>
                    <a:pt x="1028" y="4812"/>
                  </a:cubicBezTo>
                  <a:cubicBezTo>
                    <a:pt x="1490" y="4779"/>
                    <a:pt x="1706" y="4366"/>
                    <a:pt x="2017" y="4107"/>
                  </a:cubicBezTo>
                  <a:cubicBezTo>
                    <a:pt x="2387" y="3798"/>
                    <a:pt x="2971" y="3578"/>
                    <a:pt x="3441" y="3500"/>
                  </a:cubicBezTo>
                  <a:cubicBezTo>
                    <a:pt x="3902" y="3424"/>
                    <a:pt x="4376" y="3486"/>
                    <a:pt x="4840" y="3430"/>
                  </a:cubicBezTo>
                  <a:cubicBezTo>
                    <a:pt x="6703" y="3203"/>
                    <a:pt x="6359" y="1150"/>
                    <a:pt x="5068" y="383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rot="-1410732">
              <a:off x="6604190" y="3900024"/>
              <a:ext cx="4075929" cy="2827178"/>
            </a:xfrm>
            <a:custGeom>
              <a:avLst/>
              <a:gdLst/>
              <a:ahLst/>
              <a:cxnLst/>
              <a:rect l="l" t="t" r="r" b="b"/>
              <a:pathLst>
                <a:path w="6257" h="4340" extrusionOk="0">
                  <a:moveTo>
                    <a:pt x="5010" y="6"/>
                  </a:moveTo>
                  <a:cubicBezTo>
                    <a:pt x="4407" y="-53"/>
                    <a:pt x="3897" y="330"/>
                    <a:pt x="3563" y="797"/>
                  </a:cubicBezTo>
                  <a:cubicBezTo>
                    <a:pt x="3470" y="928"/>
                    <a:pt x="3382" y="1069"/>
                    <a:pt x="3244" y="1151"/>
                  </a:cubicBezTo>
                  <a:cubicBezTo>
                    <a:pt x="3110" y="1231"/>
                    <a:pt x="2943" y="1243"/>
                    <a:pt x="2789" y="1216"/>
                  </a:cubicBezTo>
                  <a:cubicBezTo>
                    <a:pt x="2003" y="1074"/>
                    <a:pt x="1407" y="102"/>
                    <a:pt x="547" y="325"/>
                  </a:cubicBezTo>
                  <a:cubicBezTo>
                    <a:pt x="-56" y="482"/>
                    <a:pt x="-72" y="1236"/>
                    <a:pt x="83" y="1718"/>
                  </a:cubicBezTo>
                  <a:cubicBezTo>
                    <a:pt x="230" y="2174"/>
                    <a:pt x="681" y="2588"/>
                    <a:pt x="598" y="3095"/>
                  </a:cubicBezTo>
                  <a:cubicBezTo>
                    <a:pt x="530" y="3510"/>
                    <a:pt x="287" y="3899"/>
                    <a:pt x="709" y="4214"/>
                  </a:cubicBezTo>
                  <a:cubicBezTo>
                    <a:pt x="821" y="4298"/>
                    <a:pt x="962" y="4349"/>
                    <a:pt x="1102" y="4339"/>
                  </a:cubicBezTo>
                  <a:cubicBezTo>
                    <a:pt x="1235" y="4329"/>
                    <a:pt x="1359" y="4266"/>
                    <a:pt x="1473" y="4197"/>
                  </a:cubicBezTo>
                  <a:cubicBezTo>
                    <a:pt x="1770" y="4018"/>
                    <a:pt x="2035" y="3793"/>
                    <a:pt x="2290" y="3560"/>
                  </a:cubicBezTo>
                  <a:cubicBezTo>
                    <a:pt x="2609" y="3269"/>
                    <a:pt x="2837" y="2931"/>
                    <a:pt x="3293" y="2851"/>
                  </a:cubicBezTo>
                  <a:cubicBezTo>
                    <a:pt x="3780" y="2766"/>
                    <a:pt x="4250" y="2977"/>
                    <a:pt x="4733" y="2985"/>
                  </a:cubicBezTo>
                  <a:cubicBezTo>
                    <a:pt x="5176" y="2993"/>
                    <a:pt x="5586" y="2839"/>
                    <a:pt x="5903" y="2526"/>
                  </a:cubicBezTo>
                  <a:cubicBezTo>
                    <a:pt x="6546" y="1889"/>
                    <a:pt x="6240" y="735"/>
                    <a:pt x="5577" y="230"/>
                  </a:cubicBezTo>
                  <a:cubicBezTo>
                    <a:pt x="5401" y="96"/>
                    <a:pt x="5207" y="26"/>
                    <a:pt x="5010" y="6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4281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5100" y="904500"/>
            <a:ext cx="3341400" cy="333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"/>
          <p:cNvSpPr/>
          <p:nvPr/>
        </p:nvSpPr>
        <p:spPr>
          <a:xfrm rot="-938354">
            <a:off x="8225936" y="4286654"/>
            <a:ext cx="432351" cy="574253"/>
          </a:xfrm>
          <a:custGeom>
            <a:avLst/>
            <a:gdLst/>
            <a:ahLst/>
            <a:cxnLst/>
            <a:rect l="l" t="t" r="r" b="b"/>
            <a:pathLst>
              <a:path w="2407" h="3197" extrusionOk="0">
                <a:moveTo>
                  <a:pt x="2206" y="11"/>
                </a:moveTo>
                <a:lnTo>
                  <a:pt x="299" y="1434"/>
                </a:lnTo>
                <a:lnTo>
                  <a:pt x="29" y="1635"/>
                </a:lnTo>
                <a:cubicBezTo>
                  <a:pt x="-6" y="1661"/>
                  <a:pt x="-11" y="1711"/>
                  <a:pt x="29" y="1736"/>
                </a:cubicBezTo>
                <a:lnTo>
                  <a:pt x="2031" y="3008"/>
                </a:lnTo>
                <a:lnTo>
                  <a:pt x="2318" y="3189"/>
                </a:lnTo>
                <a:cubicBezTo>
                  <a:pt x="2355" y="3213"/>
                  <a:pt x="2408" y="3182"/>
                  <a:pt x="2406" y="3139"/>
                </a:cubicBezTo>
                <a:lnTo>
                  <a:pt x="2308" y="441"/>
                </a:lnTo>
                <a:lnTo>
                  <a:pt x="2294" y="62"/>
                </a:lnTo>
                <a:cubicBezTo>
                  <a:pt x="2292" y="-14"/>
                  <a:pt x="2174" y="-14"/>
                  <a:pt x="2177" y="62"/>
                </a:cubicBezTo>
                <a:lnTo>
                  <a:pt x="2275" y="2759"/>
                </a:lnTo>
                <a:lnTo>
                  <a:pt x="2288" y="3139"/>
                </a:lnTo>
                <a:lnTo>
                  <a:pt x="2377" y="3088"/>
                </a:lnTo>
                <a:lnTo>
                  <a:pt x="374" y="1817"/>
                </a:lnTo>
                <a:lnTo>
                  <a:pt x="88" y="1635"/>
                </a:lnTo>
                <a:lnTo>
                  <a:pt x="88" y="1736"/>
                </a:lnTo>
                <a:lnTo>
                  <a:pt x="1996" y="314"/>
                </a:lnTo>
                <a:lnTo>
                  <a:pt x="2265" y="113"/>
                </a:lnTo>
                <a:cubicBezTo>
                  <a:pt x="2325" y="68"/>
                  <a:pt x="2267" y="-34"/>
                  <a:pt x="2206" y="1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1067929" y="-2183606"/>
            <a:ext cx="10805403" cy="8957752"/>
            <a:chOff x="-1067929" y="-2183606"/>
            <a:chExt cx="10805403" cy="8957752"/>
          </a:xfrm>
        </p:grpSpPr>
        <p:sp>
          <p:nvSpPr>
            <p:cNvPr id="37" name="Google Shape;37;p4"/>
            <p:cNvSpPr/>
            <p:nvPr/>
          </p:nvSpPr>
          <p:spPr>
            <a:xfrm rot="-1365373">
              <a:off x="-631311" y="-1955784"/>
              <a:ext cx="1701155" cy="2599809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9219827">
              <a:off x="6703702" y="4395111"/>
              <a:ext cx="2764061" cy="1862577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8345188" y="4064581"/>
            <a:ext cx="312149" cy="312432"/>
            <a:chOff x="3299400" y="1145880"/>
            <a:chExt cx="477000" cy="477360"/>
          </a:xfrm>
        </p:grpSpPr>
        <p:sp>
          <p:nvSpPr>
            <p:cNvPr id="40" name="Google Shape;40;p4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4465521" y="2669401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867500" y="2669401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867500" y="2362925"/>
            <a:ext cx="28104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4465522" y="2362925"/>
            <a:ext cx="28104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-1271749" y="-728259"/>
            <a:ext cx="11536769" cy="6428632"/>
            <a:chOff x="-1271749" y="-728259"/>
            <a:chExt cx="11536769" cy="6428632"/>
          </a:xfrm>
        </p:grpSpPr>
        <p:sp>
          <p:nvSpPr>
            <p:cNvPr id="52" name="Google Shape;52;p5"/>
            <p:cNvSpPr/>
            <p:nvPr/>
          </p:nvSpPr>
          <p:spPr>
            <a:xfrm>
              <a:off x="-1271749" y="2532348"/>
              <a:ext cx="2072952" cy="3168025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6F304F">
                <a:alpha val="50629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2386752">
              <a:off x="7992716" y="-228442"/>
              <a:ext cx="2066037" cy="1392220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EE8360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8428899" y="4301597"/>
            <a:ext cx="306568" cy="306895"/>
            <a:chOff x="3299400" y="1145880"/>
            <a:chExt cx="477000" cy="477360"/>
          </a:xfrm>
        </p:grpSpPr>
        <p:sp>
          <p:nvSpPr>
            <p:cNvPr id="55" name="Google Shape;55;p5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-1234504" y="2804844"/>
            <a:ext cx="11191153" cy="3874077"/>
            <a:chOff x="-1234504" y="2804844"/>
            <a:chExt cx="11191153" cy="3874077"/>
          </a:xfrm>
        </p:grpSpPr>
        <p:sp>
          <p:nvSpPr>
            <p:cNvPr id="63" name="Google Shape;63;p6"/>
            <p:cNvSpPr/>
            <p:nvPr/>
          </p:nvSpPr>
          <p:spPr>
            <a:xfrm rot="-1365373">
              <a:off x="-797886" y="3032666"/>
              <a:ext cx="1701155" cy="2599809"/>
            </a:xfrm>
            <a:custGeom>
              <a:avLst/>
              <a:gdLst/>
              <a:ahLst/>
              <a:cxnLst/>
              <a:rect l="l" t="t" r="r" b="b"/>
              <a:pathLst>
                <a:path w="1891" h="2890" extrusionOk="0">
                  <a:moveTo>
                    <a:pt x="39" y="516"/>
                  </a:moveTo>
                  <a:cubicBezTo>
                    <a:pt x="-13" y="793"/>
                    <a:pt x="145" y="1045"/>
                    <a:pt x="348" y="1219"/>
                  </a:cubicBezTo>
                  <a:cubicBezTo>
                    <a:pt x="405" y="1267"/>
                    <a:pt x="467" y="1314"/>
                    <a:pt x="499" y="1381"/>
                  </a:cubicBezTo>
                  <a:cubicBezTo>
                    <a:pt x="531" y="1447"/>
                    <a:pt x="530" y="1524"/>
                    <a:pt x="511" y="1595"/>
                  </a:cubicBezTo>
                  <a:cubicBezTo>
                    <a:pt x="413" y="1954"/>
                    <a:pt x="-61" y="2191"/>
                    <a:pt x="7" y="2599"/>
                  </a:cubicBezTo>
                  <a:cubicBezTo>
                    <a:pt x="56" y="2885"/>
                    <a:pt x="405" y="2923"/>
                    <a:pt x="634" y="2870"/>
                  </a:cubicBezTo>
                  <a:cubicBezTo>
                    <a:pt x="852" y="2821"/>
                    <a:pt x="1062" y="2628"/>
                    <a:pt x="1294" y="2687"/>
                  </a:cubicBezTo>
                  <a:cubicBezTo>
                    <a:pt x="1484" y="2735"/>
                    <a:pt x="1654" y="2864"/>
                    <a:pt x="1817" y="2681"/>
                  </a:cubicBezTo>
                  <a:cubicBezTo>
                    <a:pt x="1861" y="2632"/>
                    <a:pt x="1890" y="2569"/>
                    <a:pt x="1891" y="2504"/>
                  </a:cubicBezTo>
                  <a:cubicBezTo>
                    <a:pt x="1892" y="2441"/>
                    <a:pt x="1868" y="2381"/>
                    <a:pt x="1840" y="2325"/>
                  </a:cubicBezTo>
                  <a:cubicBezTo>
                    <a:pt x="1769" y="2181"/>
                    <a:pt x="1676" y="2049"/>
                    <a:pt x="1578" y="1921"/>
                  </a:cubicBezTo>
                  <a:cubicBezTo>
                    <a:pt x="1456" y="1762"/>
                    <a:pt x="1308" y="1642"/>
                    <a:pt x="1289" y="1427"/>
                  </a:cubicBezTo>
                  <a:cubicBezTo>
                    <a:pt x="1269" y="1198"/>
                    <a:pt x="1386" y="989"/>
                    <a:pt x="1410" y="765"/>
                  </a:cubicBezTo>
                  <a:cubicBezTo>
                    <a:pt x="1431" y="560"/>
                    <a:pt x="1376" y="363"/>
                    <a:pt x="1244" y="204"/>
                  </a:cubicBezTo>
                  <a:cubicBezTo>
                    <a:pt x="975" y="-120"/>
                    <a:pt x="427" y="-25"/>
                    <a:pt x="166" y="262"/>
                  </a:cubicBezTo>
                  <a:cubicBezTo>
                    <a:pt x="97" y="338"/>
                    <a:pt x="56" y="425"/>
                    <a:pt x="39" y="516"/>
                  </a:cubicBezTo>
                  <a:close/>
                </a:path>
              </a:pathLst>
            </a:custGeom>
            <a:solidFill>
              <a:srgbClr val="6F304F">
                <a:alpha val="50629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9219827">
              <a:off x="6922877" y="4299886"/>
              <a:ext cx="2764061" cy="1862577"/>
            </a:xfrm>
            <a:custGeom>
              <a:avLst/>
              <a:gdLst/>
              <a:ahLst/>
              <a:cxnLst/>
              <a:rect l="l" t="t" r="r" b="b"/>
              <a:pathLst>
                <a:path w="5238" h="3479" extrusionOk="0">
                  <a:moveTo>
                    <a:pt x="4397" y="274"/>
                  </a:moveTo>
                  <a:cubicBezTo>
                    <a:pt x="4368" y="268"/>
                    <a:pt x="4338" y="264"/>
                    <a:pt x="4308" y="261"/>
                  </a:cubicBezTo>
                  <a:cubicBezTo>
                    <a:pt x="4079" y="241"/>
                    <a:pt x="3853" y="307"/>
                    <a:pt x="3626" y="342"/>
                  </a:cubicBezTo>
                  <a:cubicBezTo>
                    <a:pt x="2721" y="479"/>
                    <a:pt x="1859" y="115"/>
                    <a:pt x="974" y="8"/>
                  </a:cubicBezTo>
                  <a:cubicBezTo>
                    <a:pt x="262" y="-77"/>
                    <a:pt x="-90" y="465"/>
                    <a:pt x="20" y="1142"/>
                  </a:cubicBezTo>
                  <a:cubicBezTo>
                    <a:pt x="86" y="1545"/>
                    <a:pt x="412" y="1950"/>
                    <a:pt x="278" y="2366"/>
                  </a:cubicBezTo>
                  <a:cubicBezTo>
                    <a:pt x="168" y="2707"/>
                    <a:pt x="-86" y="3003"/>
                    <a:pt x="228" y="3322"/>
                  </a:cubicBezTo>
                  <a:cubicBezTo>
                    <a:pt x="312" y="3407"/>
                    <a:pt x="424" y="3468"/>
                    <a:pt x="543" y="3477"/>
                  </a:cubicBezTo>
                  <a:cubicBezTo>
                    <a:pt x="657" y="3486"/>
                    <a:pt x="769" y="3449"/>
                    <a:pt x="874" y="3405"/>
                  </a:cubicBezTo>
                  <a:cubicBezTo>
                    <a:pt x="1270" y="3242"/>
                    <a:pt x="1551" y="2998"/>
                    <a:pt x="1981" y="2929"/>
                  </a:cubicBezTo>
                  <a:cubicBezTo>
                    <a:pt x="2430" y="2856"/>
                    <a:pt x="2889" y="2862"/>
                    <a:pt x="3342" y="2867"/>
                  </a:cubicBezTo>
                  <a:cubicBezTo>
                    <a:pt x="3546" y="2869"/>
                    <a:pt x="3750" y="2871"/>
                    <a:pt x="3953" y="2873"/>
                  </a:cubicBezTo>
                  <a:cubicBezTo>
                    <a:pt x="5323" y="2886"/>
                    <a:pt x="5790" y="546"/>
                    <a:pt x="4397" y="274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6"/>
          <p:cNvGrpSpPr/>
          <p:nvPr/>
        </p:nvGrpSpPr>
        <p:grpSpPr>
          <a:xfrm>
            <a:off x="8424113" y="303531"/>
            <a:ext cx="312149" cy="312432"/>
            <a:chOff x="3299400" y="1145880"/>
            <a:chExt cx="477000" cy="477360"/>
          </a:xfrm>
        </p:grpSpPr>
        <p:sp>
          <p:nvSpPr>
            <p:cNvPr id="66" name="Google Shape;66;p6"/>
            <p:cNvSpPr/>
            <p:nvPr/>
          </p:nvSpPr>
          <p:spPr>
            <a:xfrm>
              <a:off x="357336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464" y="18"/>
                  </a:moveTo>
                  <a:lnTo>
                    <a:pt x="17" y="464"/>
                  </a:lnTo>
                  <a:cubicBezTo>
                    <a:pt x="-36" y="518"/>
                    <a:pt x="47" y="601"/>
                    <a:pt x="100" y="547"/>
                  </a:cubicBezTo>
                  <a:lnTo>
                    <a:pt x="547" y="101"/>
                  </a:lnTo>
                  <a:cubicBezTo>
                    <a:pt x="600" y="47"/>
                    <a:pt x="518" y="-36"/>
                    <a:pt x="46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329940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464" y="18"/>
                  </a:moveTo>
                  <a:lnTo>
                    <a:pt x="17" y="465"/>
                  </a:lnTo>
                  <a:cubicBezTo>
                    <a:pt x="-36" y="518"/>
                    <a:pt x="47" y="601"/>
                    <a:pt x="100" y="548"/>
                  </a:cubicBezTo>
                  <a:lnTo>
                    <a:pt x="547" y="101"/>
                  </a:lnTo>
                  <a:cubicBezTo>
                    <a:pt x="600" y="47"/>
                    <a:pt x="517" y="-36"/>
                    <a:pt x="46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573360" y="1419840"/>
              <a:ext cx="203040" cy="203400"/>
            </a:xfrm>
            <a:custGeom>
              <a:avLst/>
              <a:gdLst/>
              <a:ahLst/>
              <a:cxnLst/>
              <a:rect l="l" t="t" r="r" b="b"/>
              <a:pathLst>
                <a:path w="564" h="565" extrusionOk="0">
                  <a:moveTo>
                    <a:pt x="547" y="465"/>
                  </a:moveTo>
                  <a:lnTo>
                    <a:pt x="100" y="18"/>
                  </a:lnTo>
                  <a:cubicBezTo>
                    <a:pt x="47" y="-36"/>
                    <a:pt x="-36" y="47"/>
                    <a:pt x="18" y="101"/>
                  </a:cubicBezTo>
                  <a:lnTo>
                    <a:pt x="464" y="548"/>
                  </a:lnTo>
                  <a:cubicBezTo>
                    <a:pt x="518" y="601"/>
                    <a:pt x="601" y="518"/>
                    <a:pt x="547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299400" y="1145880"/>
              <a:ext cx="203040" cy="20304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547" y="464"/>
                  </a:moveTo>
                  <a:lnTo>
                    <a:pt x="100" y="17"/>
                  </a:lnTo>
                  <a:cubicBezTo>
                    <a:pt x="47" y="-36"/>
                    <a:pt x="-36" y="47"/>
                    <a:pt x="17" y="100"/>
                  </a:cubicBezTo>
                  <a:lnTo>
                    <a:pt x="464" y="547"/>
                  </a:lnTo>
                  <a:cubicBezTo>
                    <a:pt x="517" y="601"/>
                    <a:pt x="601" y="518"/>
                    <a:pt x="547" y="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358768" y="184329"/>
            <a:ext cx="8570353" cy="4626619"/>
            <a:chOff x="358768" y="184329"/>
            <a:chExt cx="8570353" cy="4626619"/>
          </a:xfrm>
        </p:grpSpPr>
        <p:grpSp>
          <p:nvGrpSpPr>
            <p:cNvPr id="85" name="Google Shape;85;p8"/>
            <p:cNvGrpSpPr/>
            <p:nvPr/>
          </p:nvGrpSpPr>
          <p:grpSpPr>
            <a:xfrm>
              <a:off x="358768" y="4348051"/>
              <a:ext cx="462452" cy="462896"/>
              <a:chOff x="3299400" y="1145880"/>
              <a:chExt cx="477000" cy="47736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90;p8"/>
            <p:cNvGrpSpPr/>
            <p:nvPr/>
          </p:nvGrpSpPr>
          <p:grpSpPr>
            <a:xfrm>
              <a:off x="8682894" y="184329"/>
              <a:ext cx="246227" cy="246461"/>
              <a:chOff x="3299400" y="1145880"/>
              <a:chExt cx="477000" cy="47736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" name="Google Shape;95;p8"/>
          <p:cNvGrpSpPr/>
          <p:nvPr/>
        </p:nvGrpSpPr>
        <p:grpSpPr>
          <a:xfrm>
            <a:off x="-1165272" y="-1386878"/>
            <a:ext cx="12376944" cy="8733550"/>
            <a:chOff x="-1165272" y="-1386877"/>
            <a:chExt cx="12376944" cy="8733550"/>
          </a:xfrm>
        </p:grpSpPr>
        <p:sp>
          <p:nvSpPr>
            <p:cNvPr id="96" name="Google Shape;96;p8"/>
            <p:cNvSpPr/>
            <p:nvPr/>
          </p:nvSpPr>
          <p:spPr>
            <a:xfrm rot="-2700000" flipH="1">
              <a:off x="-835559" y="-667815"/>
              <a:ext cx="2921318" cy="2142619"/>
            </a:xfrm>
            <a:custGeom>
              <a:avLst/>
              <a:gdLst/>
              <a:ahLst/>
              <a:cxnLst/>
              <a:rect l="l" t="t" r="r" b="b"/>
              <a:pathLst>
                <a:path w="6137" h="4813" extrusionOk="0">
                  <a:moveTo>
                    <a:pt x="5068" y="383"/>
                  </a:moveTo>
                  <a:cubicBezTo>
                    <a:pt x="4932" y="302"/>
                    <a:pt x="4791" y="239"/>
                    <a:pt x="4652" y="198"/>
                  </a:cubicBezTo>
                  <a:cubicBezTo>
                    <a:pt x="4266" y="84"/>
                    <a:pt x="3862" y="53"/>
                    <a:pt x="3461" y="26"/>
                  </a:cubicBezTo>
                  <a:cubicBezTo>
                    <a:pt x="2500" y="-39"/>
                    <a:pt x="1296" y="-20"/>
                    <a:pt x="489" y="586"/>
                  </a:cubicBezTo>
                  <a:cubicBezTo>
                    <a:pt x="71" y="901"/>
                    <a:pt x="-46" y="1587"/>
                    <a:pt x="14" y="2080"/>
                  </a:cubicBezTo>
                  <a:cubicBezTo>
                    <a:pt x="78" y="2602"/>
                    <a:pt x="616" y="3008"/>
                    <a:pt x="525" y="3568"/>
                  </a:cubicBezTo>
                  <a:cubicBezTo>
                    <a:pt x="457" y="3983"/>
                    <a:pt x="214" y="4372"/>
                    <a:pt x="636" y="4687"/>
                  </a:cubicBezTo>
                  <a:cubicBezTo>
                    <a:pt x="748" y="4771"/>
                    <a:pt x="888" y="4822"/>
                    <a:pt x="1028" y="4812"/>
                  </a:cubicBezTo>
                  <a:cubicBezTo>
                    <a:pt x="1490" y="4779"/>
                    <a:pt x="1706" y="4366"/>
                    <a:pt x="2017" y="4107"/>
                  </a:cubicBezTo>
                  <a:cubicBezTo>
                    <a:pt x="2387" y="3798"/>
                    <a:pt x="2971" y="3578"/>
                    <a:pt x="3441" y="3500"/>
                  </a:cubicBezTo>
                  <a:cubicBezTo>
                    <a:pt x="3902" y="3424"/>
                    <a:pt x="4376" y="3486"/>
                    <a:pt x="4840" y="3430"/>
                  </a:cubicBezTo>
                  <a:cubicBezTo>
                    <a:pt x="6703" y="3203"/>
                    <a:pt x="6359" y="1150"/>
                    <a:pt x="5068" y="383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 rot="-1176506">
              <a:off x="6779542" y="3917545"/>
              <a:ext cx="4075932" cy="2827181"/>
            </a:xfrm>
            <a:custGeom>
              <a:avLst/>
              <a:gdLst/>
              <a:ahLst/>
              <a:cxnLst/>
              <a:rect l="l" t="t" r="r" b="b"/>
              <a:pathLst>
                <a:path w="6257" h="4340" extrusionOk="0">
                  <a:moveTo>
                    <a:pt x="5010" y="6"/>
                  </a:moveTo>
                  <a:cubicBezTo>
                    <a:pt x="4407" y="-53"/>
                    <a:pt x="3897" y="330"/>
                    <a:pt x="3563" y="797"/>
                  </a:cubicBezTo>
                  <a:cubicBezTo>
                    <a:pt x="3470" y="928"/>
                    <a:pt x="3382" y="1069"/>
                    <a:pt x="3244" y="1151"/>
                  </a:cubicBezTo>
                  <a:cubicBezTo>
                    <a:pt x="3110" y="1231"/>
                    <a:pt x="2943" y="1243"/>
                    <a:pt x="2789" y="1216"/>
                  </a:cubicBezTo>
                  <a:cubicBezTo>
                    <a:pt x="2003" y="1074"/>
                    <a:pt x="1407" y="102"/>
                    <a:pt x="547" y="325"/>
                  </a:cubicBezTo>
                  <a:cubicBezTo>
                    <a:pt x="-56" y="482"/>
                    <a:pt x="-72" y="1236"/>
                    <a:pt x="83" y="1718"/>
                  </a:cubicBezTo>
                  <a:cubicBezTo>
                    <a:pt x="230" y="2174"/>
                    <a:pt x="681" y="2588"/>
                    <a:pt x="598" y="3095"/>
                  </a:cubicBezTo>
                  <a:cubicBezTo>
                    <a:pt x="530" y="3510"/>
                    <a:pt x="287" y="3899"/>
                    <a:pt x="709" y="4214"/>
                  </a:cubicBezTo>
                  <a:cubicBezTo>
                    <a:pt x="821" y="4298"/>
                    <a:pt x="962" y="4349"/>
                    <a:pt x="1102" y="4339"/>
                  </a:cubicBezTo>
                  <a:cubicBezTo>
                    <a:pt x="1235" y="4329"/>
                    <a:pt x="1359" y="4266"/>
                    <a:pt x="1473" y="4197"/>
                  </a:cubicBezTo>
                  <a:cubicBezTo>
                    <a:pt x="1770" y="4018"/>
                    <a:pt x="2035" y="3793"/>
                    <a:pt x="2290" y="3560"/>
                  </a:cubicBezTo>
                  <a:cubicBezTo>
                    <a:pt x="2609" y="3269"/>
                    <a:pt x="2837" y="2931"/>
                    <a:pt x="3293" y="2851"/>
                  </a:cubicBezTo>
                  <a:cubicBezTo>
                    <a:pt x="3780" y="2766"/>
                    <a:pt x="4250" y="2977"/>
                    <a:pt x="4733" y="2985"/>
                  </a:cubicBezTo>
                  <a:cubicBezTo>
                    <a:pt x="5176" y="2993"/>
                    <a:pt x="5586" y="2839"/>
                    <a:pt x="5903" y="2526"/>
                  </a:cubicBezTo>
                  <a:cubicBezTo>
                    <a:pt x="6546" y="1889"/>
                    <a:pt x="6240" y="735"/>
                    <a:pt x="5577" y="230"/>
                  </a:cubicBezTo>
                  <a:cubicBezTo>
                    <a:pt x="5401" y="96"/>
                    <a:pt x="5207" y="26"/>
                    <a:pt x="5010" y="6"/>
                  </a:cubicBezTo>
                  <a:close/>
                </a:path>
              </a:pathLst>
            </a:custGeom>
            <a:solidFill>
              <a:srgbClr val="F0CD83">
                <a:alpha val="4125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9"/>
          <p:cNvGrpSpPr/>
          <p:nvPr/>
        </p:nvGrpSpPr>
        <p:grpSpPr>
          <a:xfrm>
            <a:off x="-1570371" y="-2282882"/>
            <a:ext cx="11232961" cy="9709255"/>
            <a:chOff x="-1324896" y="-2173057"/>
            <a:chExt cx="11232961" cy="9709255"/>
          </a:xfrm>
        </p:grpSpPr>
        <p:sp>
          <p:nvSpPr>
            <p:cNvPr id="103" name="Google Shape;103;p9"/>
            <p:cNvSpPr/>
            <p:nvPr/>
          </p:nvSpPr>
          <p:spPr>
            <a:xfrm rot="3668975" flipH="1">
              <a:off x="-1142408" y="-1448069"/>
              <a:ext cx="2921317" cy="2142622"/>
            </a:xfrm>
            <a:custGeom>
              <a:avLst/>
              <a:gdLst/>
              <a:ahLst/>
              <a:cxnLst/>
              <a:rect l="l" t="t" r="r" b="b"/>
              <a:pathLst>
                <a:path w="6137" h="4813" extrusionOk="0">
                  <a:moveTo>
                    <a:pt x="5068" y="383"/>
                  </a:moveTo>
                  <a:cubicBezTo>
                    <a:pt x="4932" y="302"/>
                    <a:pt x="4791" y="239"/>
                    <a:pt x="4652" y="198"/>
                  </a:cubicBezTo>
                  <a:cubicBezTo>
                    <a:pt x="4266" y="84"/>
                    <a:pt x="3862" y="53"/>
                    <a:pt x="3461" y="26"/>
                  </a:cubicBezTo>
                  <a:cubicBezTo>
                    <a:pt x="2500" y="-39"/>
                    <a:pt x="1296" y="-20"/>
                    <a:pt x="489" y="586"/>
                  </a:cubicBezTo>
                  <a:cubicBezTo>
                    <a:pt x="71" y="901"/>
                    <a:pt x="-46" y="1587"/>
                    <a:pt x="14" y="2080"/>
                  </a:cubicBezTo>
                  <a:cubicBezTo>
                    <a:pt x="78" y="2602"/>
                    <a:pt x="616" y="3008"/>
                    <a:pt x="525" y="3568"/>
                  </a:cubicBezTo>
                  <a:cubicBezTo>
                    <a:pt x="457" y="3983"/>
                    <a:pt x="214" y="4372"/>
                    <a:pt x="636" y="4687"/>
                  </a:cubicBezTo>
                  <a:cubicBezTo>
                    <a:pt x="748" y="4771"/>
                    <a:pt x="888" y="4822"/>
                    <a:pt x="1028" y="4812"/>
                  </a:cubicBezTo>
                  <a:cubicBezTo>
                    <a:pt x="1490" y="4779"/>
                    <a:pt x="1706" y="4366"/>
                    <a:pt x="2017" y="4107"/>
                  </a:cubicBezTo>
                  <a:cubicBezTo>
                    <a:pt x="2387" y="3798"/>
                    <a:pt x="2971" y="3578"/>
                    <a:pt x="3441" y="3500"/>
                  </a:cubicBezTo>
                  <a:cubicBezTo>
                    <a:pt x="3902" y="3424"/>
                    <a:pt x="4376" y="3486"/>
                    <a:pt x="4840" y="3430"/>
                  </a:cubicBezTo>
                  <a:cubicBezTo>
                    <a:pt x="6703" y="3203"/>
                    <a:pt x="6359" y="1150"/>
                    <a:pt x="5068" y="383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-294200">
              <a:off x="5718769" y="4539996"/>
              <a:ext cx="4075929" cy="2827180"/>
            </a:xfrm>
            <a:custGeom>
              <a:avLst/>
              <a:gdLst/>
              <a:ahLst/>
              <a:cxnLst/>
              <a:rect l="l" t="t" r="r" b="b"/>
              <a:pathLst>
                <a:path w="6257" h="4340" extrusionOk="0">
                  <a:moveTo>
                    <a:pt x="5010" y="6"/>
                  </a:moveTo>
                  <a:cubicBezTo>
                    <a:pt x="4407" y="-53"/>
                    <a:pt x="3897" y="330"/>
                    <a:pt x="3563" y="797"/>
                  </a:cubicBezTo>
                  <a:cubicBezTo>
                    <a:pt x="3470" y="928"/>
                    <a:pt x="3382" y="1069"/>
                    <a:pt x="3244" y="1151"/>
                  </a:cubicBezTo>
                  <a:cubicBezTo>
                    <a:pt x="3110" y="1231"/>
                    <a:pt x="2943" y="1243"/>
                    <a:pt x="2789" y="1216"/>
                  </a:cubicBezTo>
                  <a:cubicBezTo>
                    <a:pt x="2003" y="1074"/>
                    <a:pt x="1407" y="102"/>
                    <a:pt x="547" y="325"/>
                  </a:cubicBezTo>
                  <a:cubicBezTo>
                    <a:pt x="-56" y="482"/>
                    <a:pt x="-72" y="1236"/>
                    <a:pt x="83" y="1718"/>
                  </a:cubicBezTo>
                  <a:cubicBezTo>
                    <a:pt x="230" y="2174"/>
                    <a:pt x="681" y="2588"/>
                    <a:pt x="598" y="3095"/>
                  </a:cubicBezTo>
                  <a:cubicBezTo>
                    <a:pt x="530" y="3510"/>
                    <a:pt x="287" y="3899"/>
                    <a:pt x="709" y="4214"/>
                  </a:cubicBezTo>
                  <a:cubicBezTo>
                    <a:pt x="821" y="4298"/>
                    <a:pt x="962" y="4349"/>
                    <a:pt x="1102" y="4339"/>
                  </a:cubicBezTo>
                  <a:cubicBezTo>
                    <a:pt x="1235" y="4329"/>
                    <a:pt x="1359" y="4266"/>
                    <a:pt x="1473" y="4197"/>
                  </a:cubicBezTo>
                  <a:cubicBezTo>
                    <a:pt x="1770" y="4018"/>
                    <a:pt x="2035" y="3793"/>
                    <a:pt x="2290" y="3560"/>
                  </a:cubicBezTo>
                  <a:cubicBezTo>
                    <a:pt x="2609" y="3269"/>
                    <a:pt x="2837" y="2931"/>
                    <a:pt x="3293" y="2851"/>
                  </a:cubicBezTo>
                  <a:cubicBezTo>
                    <a:pt x="3780" y="2766"/>
                    <a:pt x="4250" y="2977"/>
                    <a:pt x="4733" y="2985"/>
                  </a:cubicBezTo>
                  <a:cubicBezTo>
                    <a:pt x="5176" y="2993"/>
                    <a:pt x="5586" y="2839"/>
                    <a:pt x="5903" y="2526"/>
                  </a:cubicBezTo>
                  <a:cubicBezTo>
                    <a:pt x="6546" y="1889"/>
                    <a:pt x="6240" y="735"/>
                    <a:pt x="5577" y="230"/>
                  </a:cubicBezTo>
                  <a:cubicBezTo>
                    <a:pt x="5401" y="96"/>
                    <a:pt x="5207" y="26"/>
                    <a:pt x="5010" y="6"/>
                  </a:cubicBezTo>
                  <a:close/>
                </a:path>
              </a:pathLst>
            </a:custGeom>
            <a:solidFill>
              <a:srgbClr val="6F304F">
                <a:alpha val="50629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2966461" y="738231"/>
            <a:ext cx="5278800" cy="4678823"/>
            <a:chOff x="2966461" y="738231"/>
            <a:chExt cx="5278800" cy="4678823"/>
          </a:xfrm>
        </p:grpSpPr>
        <p:grpSp>
          <p:nvGrpSpPr>
            <p:cNvPr id="106" name="Google Shape;106;p9"/>
            <p:cNvGrpSpPr/>
            <p:nvPr/>
          </p:nvGrpSpPr>
          <p:grpSpPr>
            <a:xfrm>
              <a:off x="7933113" y="738231"/>
              <a:ext cx="312149" cy="312432"/>
              <a:chOff x="3299400" y="1145880"/>
              <a:chExt cx="477000" cy="477360"/>
            </a:xfrm>
          </p:grpSpPr>
          <p:sp>
            <p:nvSpPr>
              <p:cNvPr id="107" name="Google Shape;107;p9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" name="Google Shape;111;p9"/>
            <p:cNvSpPr/>
            <p:nvPr/>
          </p:nvSpPr>
          <p:spPr>
            <a:xfrm rot="-938354">
              <a:off x="3035861" y="4795154"/>
              <a:ext cx="432351" cy="574253"/>
            </a:xfrm>
            <a:custGeom>
              <a:avLst/>
              <a:gdLst/>
              <a:ahLst/>
              <a:cxnLst/>
              <a:rect l="l" t="t" r="r" b="b"/>
              <a:pathLst>
                <a:path w="2407" h="3197" extrusionOk="0">
                  <a:moveTo>
                    <a:pt x="2206" y="11"/>
                  </a:moveTo>
                  <a:lnTo>
                    <a:pt x="299" y="1434"/>
                  </a:lnTo>
                  <a:lnTo>
                    <a:pt x="29" y="1635"/>
                  </a:lnTo>
                  <a:cubicBezTo>
                    <a:pt x="-6" y="1661"/>
                    <a:pt x="-11" y="1711"/>
                    <a:pt x="29" y="1736"/>
                  </a:cubicBezTo>
                  <a:lnTo>
                    <a:pt x="2031" y="3008"/>
                  </a:lnTo>
                  <a:lnTo>
                    <a:pt x="2318" y="3189"/>
                  </a:lnTo>
                  <a:cubicBezTo>
                    <a:pt x="2355" y="3213"/>
                    <a:pt x="2408" y="3182"/>
                    <a:pt x="2406" y="3139"/>
                  </a:cubicBezTo>
                  <a:lnTo>
                    <a:pt x="2308" y="441"/>
                  </a:lnTo>
                  <a:lnTo>
                    <a:pt x="2294" y="62"/>
                  </a:lnTo>
                  <a:cubicBezTo>
                    <a:pt x="2292" y="-14"/>
                    <a:pt x="2174" y="-14"/>
                    <a:pt x="2177" y="62"/>
                  </a:cubicBezTo>
                  <a:lnTo>
                    <a:pt x="2275" y="2759"/>
                  </a:lnTo>
                  <a:lnTo>
                    <a:pt x="2288" y="3139"/>
                  </a:lnTo>
                  <a:lnTo>
                    <a:pt x="2377" y="3088"/>
                  </a:lnTo>
                  <a:lnTo>
                    <a:pt x="374" y="1817"/>
                  </a:lnTo>
                  <a:lnTo>
                    <a:pt x="88" y="1635"/>
                  </a:lnTo>
                  <a:lnTo>
                    <a:pt x="88" y="1736"/>
                  </a:lnTo>
                  <a:lnTo>
                    <a:pt x="1996" y="314"/>
                  </a:lnTo>
                  <a:lnTo>
                    <a:pt x="2265" y="113"/>
                  </a:lnTo>
                  <a:cubicBezTo>
                    <a:pt x="2325" y="68"/>
                    <a:pt x="2267" y="-34"/>
                    <a:pt x="2206" y="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 rotWithShape="1">
          <a:blip r:embed="rId2">
            <a:alphaModFix amt="48000"/>
          </a:blip>
          <a:srcRect l="3470" r="348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2" hasCustomPrompt="1"/>
          </p:nvPr>
        </p:nvSpPr>
        <p:spPr>
          <a:xfrm>
            <a:off x="711496" y="1543281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3" hasCustomPrompt="1"/>
          </p:nvPr>
        </p:nvSpPr>
        <p:spPr>
          <a:xfrm>
            <a:off x="711494" y="3372079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4" hasCustomPrompt="1"/>
          </p:nvPr>
        </p:nvSpPr>
        <p:spPr>
          <a:xfrm>
            <a:off x="3444324" y="1543294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5" hasCustomPrompt="1"/>
          </p:nvPr>
        </p:nvSpPr>
        <p:spPr>
          <a:xfrm>
            <a:off x="3444324" y="3372066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6" hasCustomPrompt="1"/>
          </p:nvPr>
        </p:nvSpPr>
        <p:spPr>
          <a:xfrm>
            <a:off x="6134863" y="1543281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7" hasCustomPrompt="1"/>
          </p:nvPr>
        </p:nvSpPr>
        <p:spPr>
          <a:xfrm>
            <a:off x="6134861" y="3372066"/>
            <a:ext cx="7347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"/>
          </p:nvPr>
        </p:nvSpPr>
        <p:spPr>
          <a:xfrm>
            <a:off x="711471" y="2106296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8"/>
          </p:nvPr>
        </p:nvSpPr>
        <p:spPr>
          <a:xfrm>
            <a:off x="3419250" y="2106296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9"/>
          </p:nvPr>
        </p:nvSpPr>
        <p:spPr>
          <a:xfrm>
            <a:off x="6118525" y="2106296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3"/>
          </p:nvPr>
        </p:nvSpPr>
        <p:spPr>
          <a:xfrm>
            <a:off x="711471" y="3920771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4"/>
          </p:nvPr>
        </p:nvSpPr>
        <p:spPr>
          <a:xfrm>
            <a:off x="3419250" y="3920771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5"/>
          </p:nvPr>
        </p:nvSpPr>
        <p:spPr>
          <a:xfrm>
            <a:off x="6118525" y="3920771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grpSp>
        <p:nvGrpSpPr>
          <p:cNvPr id="145" name="Google Shape;145;p13"/>
          <p:cNvGrpSpPr/>
          <p:nvPr/>
        </p:nvGrpSpPr>
        <p:grpSpPr>
          <a:xfrm>
            <a:off x="-280400" y="1106179"/>
            <a:ext cx="8950621" cy="3998197"/>
            <a:chOff x="-280400" y="1106179"/>
            <a:chExt cx="8950621" cy="3998197"/>
          </a:xfrm>
        </p:grpSpPr>
        <p:sp>
          <p:nvSpPr>
            <p:cNvPr id="146" name="Google Shape;146;p13"/>
            <p:cNvSpPr/>
            <p:nvPr/>
          </p:nvSpPr>
          <p:spPr>
            <a:xfrm rot="-938348">
              <a:off x="-195955" y="4347651"/>
              <a:ext cx="526084" cy="698749"/>
            </a:xfrm>
            <a:custGeom>
              <a:avLst/>
              <a:gdLst/>
              <a:ahLst/>
              <a:cxnLst/>
              <a:rect l="l" t="t" r="r" b="b"/>
              <a:pathLst>
                <a:path w="2407" h="3197" extrusionOk="0">
                  <a:moveTo>
                    <a:pt x="2206" y="11"/>
                  </a:moveTo>
                  <a:lnTo>
                    <a:pt x="299" y="1434"/>
                  </a:lnTo>
                  <a:lnTo>
                    <a:pt x="29" y="1635"/>
                  </a:lnTo>
                  <a:cubicBezTo>
                    <a:pt x="-6" y="1661"/>
                    <a:pt x="-11" y="1711"/>
                    <a:pt x="29" y="1736"/>
                  </a:cubicBezTo>
                  <a:lnTo>
                    <a:pt x="2031" y="3008"/>
                  </a:lnTo>
                  <a:lnTo>
                    <a:pt x="2318" y="3189"/>
                  </a:lnTo>
                  <a:cubicBezTo>
                    <a:pt x="2355" y="3213"/>
                    <a:pt x="2408" y="3182"/>
                    <a:pt x="2406" y="3139"/>
                  </a:cubicBezTo>
                  <a:lnTo>
                    <a:pt x="2308" y="441"/>
                  </a:lnTo>
                  <a:lnTo>
                    <a:pt x="2294" y="62"/>
                  </a:lnTo>
                  <a:cubicBezTo>
                    <a:pt x="2292" y="-14"/>
                    <a:pt x="2174" y="-14"/>
                    <a:pt x="2177" y="62"/>
                  </a:cubicBezTo>
                  <a:lnTo>
                    <a:pt x="2275" y="2759"/>
                  </a:lnTo>
                  <a:lnTo>
                    <a:pt x="2288" y="3139"/>
                  </a:lnTo>
                  <a:lnTo>
                    <a:pt x="2377" y="3088"/>
                  </a:lnTo>
                  <a:lnTo>
                    <a:pt x="374" y="1817"/>
                  </a:lnTo>
                  <a:lnTo>
                    <a:pt x="88" y="1635"/>
                  </a:lnTo>
                  <a:lnTo>
                    <a:pt x="88" y="1736"/>
                  </a:lnTo>
                  <a:lnTo>
                    <a:pt x="1996" y="314"/>
                  </a:lnTo>
                  <a:lnTo>
                    <a:pt x="2265" y="113"/>
                  </a:lnTo>
                  <a:cubicBezTo>
                    <a:pt x="2325" y="68"/>
                    <a:pt x="2267" y="-34"/>
                    <a:pt x="220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3"/>
            <p:cNvGrpSpPr/>
            <p:nvPr/>
          </p:nvGrpSpPr>
          <p:grpSpPr>
            <a:xfrm>
              <a:off x="8423994" y="1106179"/>
              <a:ext cx="246227" cy="246461"/>
              <a:chOff x="3299400" y="1145880"/>
              <a:chExt cx="477000" cy="477360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13"/>
          <p:cNvSpPr/>
          <p:nvPr/>
        </p:nvSpPr>
        <p:spPr>
          <a:xfrm rot="-7923473">
            <a:off x="7115608" y="-1340627"/>
            <a:ext cx="4075945" cy="2827178"/>
          </a:xfrm>
          <a:custGeom>
            <a:avLst/>
            <a:gdLst/>
            <a:ahLst/>
            <a:cxnLst/>
            <a:rect l="l" t="t" r="r" b="b"/>
            <a:pathLst>
              <a:path w="6257" h="4340" extrusionOk="0">
                <a:moveTo>
                  <a:pt x="5010" y="6"/>
                </a:moveTo>
                <a:cubicBezTo>
                  <a:pt x="4407" y="-53"/>
                  <a:pt x="3897" y="330"/>
                  <a:pt x="3563" y="797"/>
                </a:cubicBezTo>
                <a:cubicBezTo>
                  <a:pt x="3470" y="928"/>
                  <a:pt x="3382" y="1069"/>
                  <a:pt x="3244" y="1151"/>
                </a:cubicBezTo>
                <a:cubicBezTo>
                  <a:pt x="3110" y="1231"/>
                  <a:pt x="2943" y="1243"/>
                  <a:pt x="2789" y="1216"/>
                </a:cubicBezTo>
                <a:cubicBezTo>
                  <a:pt x="2003" y="1074"/>
                  <a:pt x="1407" y="102"/>
                  <a:pt x="547" y="325"/>
                </a:cubicBezTo>
                <a:cubicBezTo>
                  <a:pt x="-56" y="482"/>
                  <a:pt x="-72" y="1236"/>
                  <a:pt x="83" y="1718"/>
                </a:cubicBezTo>
                <a:cubicBezTo>
                  <a:pt x="230" y="2174"/>
                  <a:pt x="681" y="2588"/>
                  <a:pt x="598" y="3095"/>
                </a:cubicBezTo>
                <a:cubicBezTo>
                  <a:pt x="530" y="3510"/>
                  <a:pt x="287" y="3899"/>
                  <a:pt x="709" y="4214"/>
                </a:cubicBezTo>
                <a:cubicBezTo>
                  <a:pt x="821" y="4298"/>
                  <a:pt x="962" y="4349"/>
                  <a:pt x="1102" y="4339"/>
                </a:cubicBezTo>
                <a:cubicBezTo>
                  <a:pt x="1235" y="4329"/>
                  <a:pt x="1359" y="4266"/>
                  <a:pt x="1473" y="4197"/>
                </a:cubicBezTo>
                <a:cubicBezTo>
                  <a:pt x="1770" y="4018"/>
                  <a:pt x="2035" y="3793"/>
                  <a:pt x="2290" y="3560"/>
                </a:cubicBezTo>
                <a:cubicBezTo>
                  <a:pt x="2609" y="3269"/>
                  <a:pt x="2837" y="2931"/>
                  <a:pt x="3293" y="2851"/>
                </a:cubicBezTo>
                <a:cubicBezTo>
                  <a:pt x="3780" y="2766"/>
                  <a:pt x="4250" y="2977"/>
                  <a:pt x="4733" y="2985"/>
                </a:cubicBezTo>
                <a:cubicBezTo>
                  <a:pt x="5176" y="2993"/>
                  <a:pt x="5586" y="2839"/>
                  <a:pt x="5903" y="2526"/>
                </a:cubicBezTo>
                <a:cubicBezTo>
                  <a:pt x="6546" y="1889"/>
                  <a:pt x="6240" y="735"/>
                  <a:pt x="5577" y="230"/>
                </a:cubicBezTo>
                <a:cubicBezTo>
                  <a:pt x="5401" y="96"/>
                  <a:pt x="5207" y="26"/>
                  <a:pt x="5010" y="6"/>
                </a:cubicBezTo>
                <a:close/>
              </a:path>
            </a:pathLst>
          </a:custGeom>
          <a:solidFill>
            <a:srgbClr val="6F304F">
              <a:alpha val="50629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6" r:id="rId13"/>
    <p:sldLayoutId id="2147483667" r:id="rId14"/>
    <p:sldLayoutId id="2147483669" r:id="rId15"/>
    <p:sldLayoutId id="2147483670" r:id="rId16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a-archive.org/interspeech_2019/park19e_interspeech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ctrTitle"/>
          </p:nvPr>
        </p:nvSpPr>
        <p:spPr>
          <a:xfrm>
            <a:off x="1190175" y="1599407"/>
            <a:ext cx="5432700" cy="21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SpecAugment: A Simple Data Augmentation Method for Automatic Speech Recognition</a:t>
            </a:r>
            <a:endParaRPr sz="3000" dirty="0">
              <a:solidFill>
                <a:schemeClr val="dk2"/>
              </a:solidFill>
            </a:endParaRPr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1"/>
          </p:nvPr>
        </p:nvSpPr>
        <p:spPr>
          <a:xfrm>
            <a:off x="1190175" y="3664450"/>
            <a:ext cx="54327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B83B1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SpecAugment: A Simple Data Augmentation Method for Automatic Speech Recognition</a:t>
            </a:r>
            <a:endParaRPr sz="1200" dirty="0">
              <a:solidFill>
                <a:srgbClr val="B83B14"/>
              </a:solidFill>
            </a:endParaRPr>
          </a:p>
        </p:txBody>
      </p:sp>
      <p:sp>
        <p:nvSpPr>
          <p:cNvPr id="321" name="Google Shape;321;p28"/>
          <p:cNvSpPr/>
          <p:nvPr/>
        </p:nvSpPr>
        <p:spPr>
          <a:xfrm rot="-938354">
            <a:off x="7728861" y="3752454"/>
            <a:ext cx="432351" cy="574253"/>
          </a:xfrm>
          <a:custGeom>
            <a:avLst/>
            <a:gdLst/>
            <a:ahLst/>
            <a:cxnLst/>
            <a:rect l="l" t="t" r="r" b="b"/>
            <a:pathLst>
              <a:path w="2407" h="3197" extrusionOk="0">
                <a:moveTo>
                  <a:pt x="2206" y="11"/>
                </a:moveTo>
                <a:lnTo>
                  <a:pt x="299" y="1434"/>
                </a:lnTo>
                <a:lnTo>
                  <a:pt x="29" y="1635"/>
                </a:lnTo>
                <a:cubicBezTo>
                  <a:pt x="-6" y="1661"/>
                  <a:pt x="-11" y="1711"/>
                  <a:pt x="29" y="1736"/>
                </a:cubicBezTo>
                <a:lnTo>
                  <a:pt x="2031" y="3008"/>
                </a:lnTo>
                <a:lnTo>
                  <a:pt x="2318" y="3189"/>
                </a:lnTo>
                <a:cubicBezTo>
                  <a:pt x="2355" y="3213"/>
                  <a:pt x="2408" y="3182"/>
                  <a:pt x="2406" y="3139"/>
                </a:cubicBezTo>
                <a:lnTo>
                  <a:pt x="2308" y="441"/>
                </a:lnTo>
                <a:lnTo>
                  <a:pt x="2294" y="62"/>
                </a:lnTo>
                <a:cubicBezTo>
                  <a:pt x="2292" y="-14"/>
                  <a:pt x="2174" y="-14"/>
                  <a:pt x="2177" y="62"/>
                </a:cubicBezTo>
                <a:lnTo>
                  <a:pt x="2275" y="2759"/>
                </a:lnTo>
                <a:lnTo>
                  <a:pt x="2288" y="3139"/>
                </a:lnTo>
                <a:lnTo>
                  <a:pt x="2377" y="3088"/>
                </a:lnTo>
                <a:lnTo>
                  <a:pt x="374" y="1817"/>
                </a:lnTo>
                <a:lnTo>
                  <a:pt x="88" y="1635"/>
                </a:lnTo>
                <a:lnTo>
                  <a:pt x="88" y="1736"/>
                </a:lnTo>
                <a:lnTo>
                  <a:pt x="1996" y="314"/>
                </a:lnTo>
                <a:lnTo>
                  <a:pt x="2265" y="113"/>
                </a:lnTo>
                <a:cubicBezTo>
                  <a:pt x="2325" y="68"/>
                  <a:pt x="2267" y="-34"/>
                  <a:pt x="2206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28"/>
          <p:cNvCxnSpPr/>
          <p:nvPr/>
        </p:nvCxnSpPr>
        <p:spPr>
          <a:xfrm>
            <a:off x="981800" y="1807554"/>
            <a:ext cx="0" cy="2188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3" name="Google Shape;323;p28"/>
          <p:cNvGrpSpPr/>
          <p:nvPr/>
        </p:nvGrpSpPr>
        <p:grpSpPr>
          <a:xfrm>
            <a:off x="6312582" y="230565"/>
            <a:ext cx="2693756" cy="2105437"/>
            <a:chOff x="5755475" y="324362"/>
            <a:chExt cx="2417009" cy="1889132"/>
          </a:xfrm>
        </p:grpSpPr>
        <p:sp>
          <p:nvSpPr>
            <p:cNvPr id="324" name="Google Shape;324;p28"/>
            <p:cNvSpPr/>
            <p:nvPr/>
          </p:nvSpPr>
          <p:spPr>
            <a:xfrm>
              <a:off x="5755475" y="571776"/>
              <a:ext cx="2054812" cy="1641718"/>
            </a:xfrm>
            <a:custGeom>
              <a:avLst/>
              <a:gdLst/>
              <a:ahLst/>
              <a:cxnLst/>
              <a:rect l="l" t="t" r="r" b="b"/>
              <a:pathLst>
                <a:path w="86382" h="69016" extrusionOk="0">
                  <a:moveTo>
                    <a:pt x="18253" y="55149"/>
                  </a:moveTo>
                  <a:cubicBezTo>
                    <a:pt x="15362" y="53449"/>
                    <a:pt x="11942" y="52043"/>
                    <a:pt x="9249" y="49437"/>
                  </a:cubicBezTo>
                  <a:cubicBezTo>
                    <a:pt x="6556" y="46831"/>
                    <a:pt x="3573" y="43434"/>
                    <a:pt x="2097" y="39513"/>
                  </a:cubicBezTo>
                  <a:cubicBezTo>
                    <a:pt x="622" y="35592"/>
                    <a:pt x="-681" y="30500"/>
                    <a:pt x="396" y="25909"/>
                  </a:cubicBezTo>
                  <a:cubicBezTo>
                    <a:pt x="1473" y="21318"/>
                    <a:pt x="4930" y="15650"/>
                    <a:pt x="8558" y="11966"/>
                  </a:cubicBezTo>
                  <a:cubicBezTo>
                    <a:pt x="12186" y="8282"/>
                    <a:pt x="16948" y="5788"/>
                    <a:pt x="22162" y="3804"/>
                  </a:cubicBezTo>
                  <a:cubicBezTo>
                    <a:pt x="27377" y="1820"/>
                    <a:pt x="33610" y="347"/>
                    <a:pt x="39845" y="63"/>
                  </a:cubicBezTo>
                  <a:cubicBezTo>
                    <a:pt x="46080" y="-220"/>
                    <a:pt x="53505" y="459"/>
                    <a:pt x="59570" y="2103"/>
                  </a:cubicBezTo>
                  <a:cubicBezTo>
                    <a:pt x="65635" y="3747"/>
                    <a:pt x="71923" y="6400"/>
                    <a:pt x="76234" y="9925"/>
                  </a:cubicBezTo>
                  <a:cubicBezTo>
                    <a:pt x="80545" y="13451"/>
                    <a:pt x="83908" y="18948"/>
                    <a:pt x="85438" y="23256"/>
                  </a:cubicBezTo>
                  <a:cubicBezTo>
                    <a:pt x="86969" y="27564"/>
                    <a:pt x="86397" y="31696"/>
                    <a:pt x="85417" y="35772"/>
                  </a:cubicBezTo>
                  <a:cubicBezTo>
                    <a:pt x="84437" y="39848"/>
                    <a:pt x="82494" y="44224"/>
                    <a:pt x="79557" y="47710"/>
                  </a:cubicBezTo>
                  <a:cubicBezTo>
                    <a:pt x="76620" y="51196"/>
                    <a:pt x="71509" y="54416"/>
                    <a:pt x="67794" y="56686"/>
                  </a:cubicBezTo>
                  <a:cubicBezTo>
                    <a:pt x="64080" y="58956"/>
                    <a:pt x="61036" y="60142"/>
                    <a:pt x="57270" y="61329"/>
                  </a:cubicBezTo>
                  <a:cubicBezTo>
                    <a:pt x="53504" y="62516"/>
                    <a:pt x="49377" y="62981"/>
                    <a:pt x="45198" y="63806"/>
                  </a:cubicBezTo>
                  <a:cubicBezTo>
                    <a:pt x="41019" y="64632"/>
                    <a:pt x="36994" y="65457"/>
                    <a:pt x="32196" y="66282"/>
                  </a:cubicBezTo>
                  <a:cubicBezTo>
                    <a:pt x="27398" y="67107"/>
                    <a:pt x="17344" y="69865"/>
                    <a:pt x="16410" y="68758"/>
                  </a:cubicBezTo>
                  <a:cubicBezTo>
                    <a:pt x="15476" y="67651"/>
                    <a:pt x="26286" y="61907"/>
                    <a:pt x="26593" y="59639"/>
                  </a:cubicBezTo>
                  <a:cubicBezTo>
                    <a:pt x="26900" y="57371"/>
                    <a:pt x="21144" y="56849"/>
                    <a:pt x="18253" y="55149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775283" y="943037"/>
              <a:ext cx="1397200" cy="1116750"/>
            </a:xfrm>
            <a:custGeom>
              <a:avLst/>
              <a:gdLst/>
              <a:ahLst/>
              <a:cxnLst/>
              <a:rect l="l" t="t" r="r" b="b"/>
              <a:pathLst>
                <a:path w="55888" h="44670" extrusionOk="0">
                  <a:moveTo>
                    <a:pt x="44164" y="35662"/>
                  </a:moveTo>
                  <a:cubicBezTo>
                    <a:pt x="46035" y="34562"/>
                    <a:pt x="48193" y="33679"/>
                    <a:pt x="49924" y="31998"/>
                  </a:cubicBezTo>
                  <a:cubicBezTo>
                    <a:pt x="51656" y="30317"/>
                    <a:pt x="53598" y="28112"/>
                    <a:pt x="54553" y="25574"/>
                  </a:cubicBezTo>
                  <a:cubicBezTo>
                    <a:pt x="55508" y="23036"/>
                    <a:pt x="56301" y="19737"/>
                    <a:pt x="55653" y="16770"/>
                  </a:cubicBezTo>
                  <a:cubicBezTo>
                    <a:pt x="55005" y="13803"/>
                    <a:pt x="53014" y="10155"/>
                    <a:pt x="50666" y="7770"/>
                  </a:cubicBezTo>
                  <a:cubicBezTo>
                    <a:pt x="48318" y="5385"/>
                    <a:pt x="44990" y="3750"/>
                    <a:pt x="41566" y="2462"/>
                  </a:cubicBezTo>
                  <a:cubicBezTo>
                    <a:pt x="38142" y="1174"/>
                    <a:pt x="34155" y="225"/>
                    <a:pt x="30120" y="41"/>
                  </a:cubicBezTo>
                  <a:cubicBezTo>
                    <a:pt x="26085" y="-142"/>
                    <a:pt x="21279" y="297"/>
                    <a:pt x="17354" y="1361"/>
                  </a:cubicBezTo>
                  <a:cubicBezTo>
                    <a:pt x="13429" y="2425"/>
                    <a:pt x="9359" y="4142"/>
                    <a:pt x="6568" y="6424"/>
                  </a:cubicBezTo>
                  <a:cubicBezTo>
                    <a:pt x="3778" y="8706"/>
                    <a:pt x="1602" y="12264"/>
                    <a:pt x="611" y="15052"/>
                  </a:cubicBezTo>
                  <a:cubicBezTo>
                    <a:pt x="-379" y="17840"/>
                    <a:pt x="-9" y="20515"/>
                    <a:pt x="625" y="23153"/>
                  </a:cubicBezTo>
                  <a:cubicBezTo>
                    <a:pt x="1260" y="25791"/>
                    <a:pt x="2805" y="28721"/>
                    <a:pt x="4418" y="30880"/>
                  </a:cubicBezTo>
                  <a:cubicBezTo>
                    <a:pt x="6031" y="33039"/>
                    <a:pt x="7900" y="34636"/>
                    <a:pt x="10304" y="36105"/>
                  </a:cubicBezTo>
                  <a:cubicBezTo>
                    <a:pt x="12708" y="37574"/>
                    <a:pt x="16118" y="38830"/>
                    <a:pt x="18843" y="39695"/>
                  </a:cubicBezTo>
                  <a:cubicBezTo>
                    <a:pt x="21568" y="40561"/>
                    <a:pt x="23951" y="40764"/>
                    <a:pt x="26656" y="41298"/>
                  </a:cubicBezTo>
                  <a:cubicBezTo>
                    <a:pt x="29361" y="41832"/>
                    <a:pt x="31966" y="42367"/>
                    <a:pt x="35071" y="42901"/>
                  </a:cubicBezTo>
                  <a:cubicBezTo>
                    <a:pt x="38177" y="43435"/>
                    <a:pt x="44685" y="45220"/>
                    <a:pt x="45289" y="44503"/>
                  </a:cubicBezTo>
                  <a:cubicBezTo>
                    <a:pt x="45894" y="43786"/>
                    <a:pt x="38886" y="40075"/>
                    <a:pt x="38698" y="38601"/>
                  </a:cubicBezTo>
                  <a:cubicBezTo>
                    <a:pt x="38511" y="37128"/>
                    <a:pt x="42293" y="36763"/>
                    <a:pt x="44164" y="35662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216433" y="324362"/>
              <a:ext cx="1397200" cy="1116750"/>
            </a:xfrm>
            <a:custGeom>
              <a:avLst/>
              <a:gdLst/>
              <a:ahLst/>
              <a:cxnLst/>
              <a:rect l="l" t="t" r="r" b="b"/>
              <a:pathLst>
                <a:path w="55888" h="44670" extrusionOk="0">
                  <a:moveTo>
                    <a:pt x="44164" y="35662"/>
                  </a:moveTo>
                  <a:cubicBezTo>
                    <a:pt x="46035" y="34562"/>
                    <a:pt x="48193" y="33679"/>
                    <a:pt x="49924" y="31998"/>
                  </a:cubicBezTo>
                  <a:cubicBezTo>
                    <a:pt x="51656" y="30317"/>
                    <a:pt x="53598" y="28112"/>
                    <a:pt x="54553" y="25574"/>
                  </a:cubicBezTo>
                  <a:cubicBezTo>
                    <a:pt x="55508" y="23036"/>
                    <a:pt x="56301" y="19737"/>
                    <a:pt x="55653" y="16770"/>
                  </a:cubicBezTo>
                  <a:cubicBezTo>
                    <a:pt x="55005" y="13803"/>
                    <a:pt x="53014" y="10155"/>
                    <a:pt x="50666" y="7770"/>
                  </a:cubicBezTo>
                  <a:cubicBezTo>
                    <a:pt x="48318" y="5385"/>
                    <a:pt x="44990" y="3750"/>
                    <a:pt x="41566" y="2462"/>
                  </a:cubicBezTo>
                  <a:cubicBezTo>
                    <a:pt x="38142" y="1174"/>
                    <a:pt x="34155" y="225"/>
                    <a:pt x="30120" y="41"/>
                  </a:cubicBezTo>
                  <a:cubicBezTo>
                    <a:pt x="26085" y="-142"/>
                    <a:pt x="21279" y="297"/>
                    <a:pt x="17354" y="1361"/>
                  </a:cubicBezTo>
                  <a:cubicBezTo>
                    <a:pt x="13429" y="2425"/>
                    <a:pt x="9359" y="4142"/>
                    <a:pt x="6568" y="6424"/>
                  </a:cubicBezTo>
                  <a:cubicBezTo>
                    <a:pt x="3778" y="8706"/>
                    <a:pt x="1602" y="12264"/>
                    <a:pt x="611" y="15052"/>
                  </a:cubicBezTo>
                  <a:cubicBezTo>
                    <a:pt x="-379" y="17840"/>
                    <a:pt x="-9" y="20515"/>
                    <a:pt x="625" y="23153"/>
                  </a:cubicBezTo>
                  <a:cubicBezTo>
                    <a:pt x="1260" y="25791"/>
                    <a:pt x="2805" y="28721"/>
                    <a:pt x="4418" y="30880"/>
                  </a:cubicBezTo>
                  <a:cubicBezTo>
                    <a:pt x="6031" y="33039"/>
                    <a:pt x="7900" y="34636"/>
                    <a:pt x="10304" y="36105"/>
                  </a:cubicBezTo>
                  <a:cubicBezTo>
                    <a:pt x="12708" y="37574"/>
                    <a:pt x="16118" y="38830"/>
                    <a:pt x="18843" y="39695"/>
                  </a:cubicBezTo>
                  <a:cubicBezTo>
                    <a:pt x="21568" y="40561"/>
                    <a:pt x="23951" y="40764"/>
                    <a:pt x="26656" y="41298"/>
                  </a:cubicBezTo>
                  <a:cubicBezTo>
                    <a:pt x="29361" y="41832"/>
                    <a:pt x="31966" y="42367"/>
                    <a:pt x="35071" y="42901"/>
                  </a:cubicBezTo>
                  <a:cubicBezTo>
                    <a:pt x="38177" y="43435"/>
                    <a:pt x="44685" y="45220"/>
                    <a:pt x="45289" y="44503"/>
                  </a:cubicBezTo>
                  <a:cubicBezTo>
                    <a:pt x="45894" y="43786"/>
                    <a:pt x="38886" y="40075"/>
                    <a:pt x="38698" y="38601"/>
                  </a:cubicBezTo>
                  <a:cubicBezTo>
                    <a:pt x="38511" y="37128"/>
                    <a:pt x="42293" y="36763"/>
                    <a:pt x="44164" y="35662"/>
                  </a:cubicBezTo>
                  <a:close/>
                </a:path>
              </a:pathLst>
            </a:custGeom>
            <a:solidFill>
              <a:srgbClr val="6F304F">
                <a:alpha val="50629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96;p33">
            <a:extLst>
              <a:ext uri="{FF2B5EF4-FFF2-40B4-BE49-F238E27FC236}">
                <a16:creationId xmlns:a16="http://schemas.microsoft.com/office/drawing/2014/main" id="{DD980F4A-0ABE-2D6B-E522-78D2F96A7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Time 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398;p33">
                <a:extLst>
                  <a:ext uri="{FF2B5EF4-FFF2-40B4-BE49-F238E27FC236}">
                    <a16:creationId xmlns:a16="http://schemas.microsoft.com/office/drawing/2014/main" id="{56EB6E17-18AD-65D0-5AF1-7D87DB43F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595941"/>
                <a:ext cx="3451239" cy="2238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Masks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time steps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sampled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time masking parameter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sampled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number of time steps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Mask width is limited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(relative upper bound)</a:t>
                </a:r>
              </a:p>
            </p:txBody>
          </p:sp>
        </mc:Choice>
        <mc:Fallback xmlns="">
          <p:sp>
            <p:nvSpPr>
              <p:cNvPr id="29" name="Google Shape;398;p33">
                <a:extLst>
                  <a:ext uri="{FF2B5EF4-FFF2-40B4-BE49-F238E27FC236}">
                    <a16:creationId xmlns:a16="http://schemas.microsoft.com/office/drawing/2014/main" id="{56EB6E17-18AD-65D0-5AF1-7D87DB43F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595941"/>
                <a:ext cx="3451239" cy="2238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oogle Shape;405;p33">
            <a:extLst>
              <a:ext uri="{FF2B5EF4-FFF2-40B4-BE49-F238E27FC236}">
                <a16:creationId xmlns:a16="http://schemas.microsoft.com/office/drawing/2014/main" id="{2D69F185-1625-F5AE-9C6C-20A00E052EFF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406;p33">
            <a:extLst>
              <a:ext uri="{FF2B5EF4-FFF2-40B4-BE49-F238E27FC236}">
                <a16:creationId xmlns:a16="http://schemas.microsoft.com/office/drawing/2014/main" id="{A4387BCF-074F-33ED-72D2-F4A01BB12A07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A9F3FA5B-AF7A-95E6-3208-F77D8648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4640" y="1590085"/>
            <a:ext cx="4207253" cy="2238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A0258ACA-B0AE-8CBE-5CB0-702BDBD7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F48E7F03-6F1D-DDE4-5230-A21E4AFA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78B54534-7F9F-AF3E-A077-783EB7B9E048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58B3202D-E55D-2002-CA2F-44DDC963D006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58B08CC1-058B-344F-1073-6D8BAE68CDC4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84E52E84-CF93-F374-2BA9-40B8002FCCB7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E74ABD73-1D26-ECAC-429E-3BEAE1F3C06A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32D15ED4-643A-361B-E7CD-B9B7C7A982BD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5D6C2B2C-7911-0404-1952-BEC4A91B10EC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>
            <a:extLst>
              <a:ext uri="{FF2B5EF4-FFF2-40B4-BE49-F238E27FC236}">
                <a16:creationId xmlns:a16="http://schemas.microsoft.com/office/drawing/2014/main" id="{A59F4C9E-43E0-B79F-9C7C-313FB6B414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4281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SpecAugment Methods</a:t>
            </a: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4FAACD65-32A8-6A6C-3B18-0A7E2E51C4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E44A764C-957F-E438-EBD5-C9B08E36445F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>
            <a:extLst>
              <a:ext uri="{FF2B5EF4-FFF2-40B4-BE49-F238E27FC236}">
                <a16:creationId xmlns:a16="http://schemas.microsoft.com/office/drawing/2014/main" id="{131C341D-045D-1216-0CDB-7BAC0B961C5E}"/>
              </a:ext>
            </a:extLst>
          </p:cNvPr>
          <p:cNvCxnSpPr/>
          <p:nvPr/>
        </p:nvCxnSpPr>
        <p:spPr>
          <a:xfrm>
            <a:off x="4452225" y="156232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A8BEC4B-CF01-D41E-9EBA-6E5CE8D00B6A}"/>
              </a:ext>
            </a:extLst>
          </p:cNvPr>
          <p:cNvSpPr txBox="1"/>
          <p:nvPr/>
        </p:nvSpPr>
        <p:spPr>
          <a:xfrm>
            <a:off x="5166500" y="1355255"/>
            <a:ext cx="486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2</a:t>
            </a:r>
            <a:endParaRPr lang="en-US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FC74FA60-6C82-7CE8-9DE3-3557199FB8BF}"/>
              </a:ext>
            </a:extLst>
          </p:cNvPr>
          <p:cNvSpPr txBox="1"/>
          <p:nvPr/>
        </p:nvSpPr>
        <p:spPr>
          <a:xfrm>
            <a:off x="5166697" y="-13514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D370F819-3E08-7522-217E-FF50FD00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9D98C51D-4F0F-BF09-A70A-40ECEB9FA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9F599BCD-200A-B245-1415-59B5B1C3DE8F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AAF20E49-9A38-856B-5A1A-906018427A50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9D8CE82B-B611-8798-6BEB-0B584D7F8FC0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4DC3A4EC-6F81-E214-3F4A-A38CCC2E2B34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47F56C14-4202-B535-7820-51E7EE91BA69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0DF5A750-D451-C656-B4C9-2D61BD872157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CFF8C805-E1A1-4EB0-8407-3B01DF28763B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>
            <a:extLst>
              <a:ext uri="{FF2B5EF4-FFF2-40B4-BE49-F238E27FC236}">
                <a16:creationId xmlns:a16="http://schemas.microsoft.com/office/drawing/2014/main" id="{EE86B3F0-7DB3-72EF-B00D-4D0BA8617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751358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Paper's Experimental Setup</a:t>
            </a: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1FF54BE0-DAF7-83F4-115D-49A75850A2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F2EEFECE-7493-8BDB-0A0C-455DAB9AE4E7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>
            <a:extLst>
              <a:ext uri="{FF2B5EF4-FFF2-40B4-BE49-F238E27FC236}">
                <a16:creationId xmlns:a16="http://schemas.microsoft.com/office/drawing/2014/main" id="{420F9761-5314-75CD-71DF-AFBA2F7FE858}"/>
              </a:ext>
            </a:extLst>
          </p:cNvPr>
          <p:cNvCxnSpPr>
            <a:cxnSpLocks/>
          </p:cNvCxnSpPr>
          <p:nvPr/>
        </p:nvCxnSpPr>
        <p:spPr>
          <a:xfrm>
            <a:off x="4452225" y="1562325"/>
            <a:ext cx="0" cy="2648295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197257B-0503-5D5A-8017-A9C7C0D3250E}"/>
              </a:ext>
            </a:extLst>
          </p:cNvPr>
          <p:cNvSpPr txBox="1"/>
          <p:nvPr/>
        </p:nvSpPr>
        <p:spPr>
          <a:xfrm>
            <a:off x="5166697" y="13600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4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6B1159E9-658A-DA38-BE52-D40091F0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2915" y="1475834"/>
            <a:ext cx="3771341" cy="2566482"/>
          </a:xfrm>
          <a:prstGeom prst="rect">
            <a:avLst/>
          </a:prstGeom>
        </p:spPr>
      </p:pic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C66A98C1-2A56-0C21-C3C2-AEDC6603D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LAS Network </a:t>
            </a:r>
            <a:r>
              <a:rPr lang="en-US" sz="2800" dirty="0" err="1"/>
              <a:t>Architectur</a:t>
            </a:r>
            <a:endParaRPr lang="en-US" sz="2800" dirty="0"/>
          </a:p>
        </p:txBody>
      </p:sp>
      <p:sp>
        <p:nvSpPr>
          <p:cNvPr id="6" name="Google Shape;398;p33">
            <a:extLst>
              <a:ext uri="{FF2B5EF4-FFF2-40B4-BE49-F238E27FC236}">
                <a16:creationId xmlns:a16="http://schemas.microsoft.com/office/drawing/2014/main" id="{E6DB93DD-5881-FCD5-C89B-ADD7404E873B}"/>
              </a:ext>
            </a:extLst>
          </p:cNvPr>
          <p:cNvSpPr txBox="1">
            <a:spLocks/>
          </p:cNvSpPr>
          <p:nvPr/>
        </p:nvSpPr>
        <p:spPr>
          <a:xfrm>
            <a:off x="992840" y="1595941"/>
            <a:ext cx="3451239" cy="27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Input: log mel spectrogram → 2-layer CNN with stride 2 for feature extraction.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Word Piece Model (WPM) is applied right after input for tokenization.</a:t>
            </a:r>
          </a:p>
        </p:txBody>
      </p:sp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E6F0BBE3-A8AC-06C8-654F-005130170ECD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0A59639B-8CA7-B035-E93C-FBA2873C9352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49400B56-7D1F-41E1-E53C-EC9C1F24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4D3231E6-6D1B-7410-DD74-576FC800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2915" y="1475834"/>
            <a:ext cx="3771341" cy="2566482"/>
          </a:xfrm>
          <a:prstGeom prst="rect">
            <a:avLst/>
          </a:prstGeom>
        </p:spPr>
      </p:pic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22E9C37D-01CD-BA06-2CBB-F38C00990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LAS Network </a:t>
            </a:r>
            <a:r>
              <a:rPr lang="en-US" sz="2800" dirty="0" err="1"/>
              <a:t>Architectur</a:t>
            </a:r>
            <a:endParaRPr lang="en-US" sz="2800" dirty="0"/>
          </a:p>
        </p:txBody>
      </p:sp>
      <p:sp>
        <p:nvSpPr>
          <p:cNvPr id="6" name="Google Shape;398;p33">
            <a:extLst>
              <a:ext uri="{FF2B5EF4-FFF2-40B4-BE49-F238E27FC236}">
                <a16:creationId xmlns:a16="http://schemas.microsoft.com/office/drawing/2014/main" id="{7D2BCB3A-1A61-524B-AAFA-461ADFF95B4F}"/>
              </a:ext>
            </a:extLst>
          </p:cNvPr>
          <p:cNvSpPr txBox="1">
            <a:spLocks/>
          </p:cNvSpPr>
          <p:nvPr/>
        </p:nvSpPr>
        <p:spPr>
          <a:xfrm>
            <a:off x="992840" y="1595941"/>
            <a:ext cx="3451239" cy="27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CNN output is fed into encoder consisting of d stacked bi-directional LSTM layers (cell size w).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Encoder generates attention vectors.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Attention vectors are passed to 2-layer </a:t>
            </a:r>
            <a:r>
              <a:rPr lang="en-US" dirty="0" err="1"/>
              <a:t>RNN</a:t>
            </a:r>
            <a:r>
              <a:rPr lang="en-US" dirty="0"/>
              <a:t> decoder (cell size w)</a:t>
            </a:r>
          </a:p>
        </p:txBody>
      </p:sp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CE5FC0E5-4BEA-F25F-3CBC-F7C10FE45DC0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9E77FA7D-4ADE-6C6E-3BC9-09ADFE077029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21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940E2220-9CAF-51D0-AD0F-4FA4DB12C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4ACCF6BF-23A8-7715-27F2-80370B23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2915" y="1475834"/>
            <a:ext cx="3771341" cy="2566482"/>
          </a:xfrm>
          <a:prstGeom prst="rect">
            <a:avLst/>
          </a:prstGeom>
        </p:spPr>
      </p:pic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BE388C53-8522-20D2-7401-FBCA2F459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LAS Network </a:t>
            </a:r>
            <a:r>
              <a:rPr lang="en-US" sz="2800" dirty="0" err="1"/>
              <a:t>Architectur</a:t>
            </a:r>
            <a:endParaRPr lang="en-US" sz="2800" dirty="0"/>
          </a:p>
        </p:txBody>
      </p:sp>
      <p:sp>
        <p:nvSpPr>
          <p:cNvPr id="6" name="Google Shape;398;p33">
            <a:extLst>
              <a:ext uri="{FF2B5EF4-FFF2-40B4-BE49-F238E27FC236}">
                <a16:creationId xmlns:a16="http://schemas.microsoft.com/office/drawing/2014/main" id="{666705D3-CE9E-0315-AA0A-33DCADC0BF02}"/>
              </a:ext>
            </a:extLst>
          </p:cNvPr>
          <p:cNvSpPr txBox="1">
            <a:spLocks/>
          </p:cNvSpPr>
          <p:nvPr/>
        </p:nvSpPr>
        <p:spPr>
          <a:xfrm>
            <a:off x="992840" y="1595941"/>
            <a:ext cx="3451239" cy="270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Word Piece Model (WPM): </a:t>
            </a:r>
            <a:r>
              <a:rPr lang="en-US" dirty="0" err="1"/>
              <a:t>16k</a:t>
            </a:r>
            <a:r>
              <a:rPr lang="en-US" dirty="0"/>
              <a:t> vocab for </a:t>
            </a:r>
            <a:r>
              <a:rPr lang="en-US" dirty="0" err="1"/>
              <a:t>LibriSpeech</a:t>
            </a:r>
            <a:r>
              <a:rPr lang="en-US" dirty="0"/>
              <a:t>, </a:t>
            </a:r>
            <a:r>
              <a:rPr lang="en-US" dirty="0" err="1"/>
              <a:t>1k</a:t>
            </a:r>
            <a:r>
              <a:rPr lang="en-US" dirty="0"/>
              <a:t> for Switchboard.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WPM built from training transcripts (</a:t>
            </a:r>
            <a:r>
              <a:rPr lang="en-US" dirty="0" err="1"/>
              <a:t>LibriSpeech</a:t>
            </a:r>
            <a:r>
              <a:rPr lang="en-US" dirty="0"/>
              <a:t> + Fisher).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Token-level prediction using Beam Search (beam size = 8).</a:t>
            </a:r>
          </a:p>
        </p:txBody>
      </p:sp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DC307E46-BA7F-55A6-F5AE-6339300A3CCE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E72E2B40-FF79-59B4-E595-F2F2883771B2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0895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5966D2A0-5707-236F-9901-1D53F00F6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Learning Rate Schedules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0AE024C6-10B6-C1AB-C739-2AD9DDE9F0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1" y="1401207"/>
                <a:ext cx="6779560" cy="2978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Learning rate schedule is critical for ASR performance, especially with SpecAugment.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Goals: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Validate that longer schedules improve final accuracy.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Maximize performance via longer training.</a:t>
                </a:r>
              </a:p>
              <a:p>
                <a:pPr marL="323850" indent="-1714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3-stage schedule: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Ramp-up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increases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held constant.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Exponential decay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decays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dirty="0"/>
                  <a:t>, then fixed.</a:t>
                </a:r>
              </a:p>
              <a:p>
                <a:pPr marL="152400" indent="0"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0AE024C6-10B6-C1AB-C739-2AD9DDE9F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1" y="1401207"/>
                <a:ext cx="6779560" cy="2978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52654FAC-8E05-9A5F-345F-D581858EBED5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61481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8A9FE95-D4FE-93DA-D59A-A8A5FBCF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F441F184-513D-BBB0-A73F-723FB183A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Learning Rate Schedules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11E26038-F5E2-9810-7270-251932DBE5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Additional components: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Weight noise: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0.075</m:t>
                    </m:r>
                  </m:oMath>
                </a14:m>
                <a:r>
                  <a:rPr lang="en-US" dirty="0"/>
                  <a:t>, applied during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phase.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Label smoothing: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0.9</m:t>
                    </m:r>
                  </m:oMath>
                </a14:m>
                <a:r>
                  <a:rPr lang="en-US" dirty="0"/>
                  <a:t>; others evenly split. May disable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decays.</a:t>
                </a:r>
              </a:p>
            </p:txBody>
          </p:sp>
        </mc:Choice>
        <mc:Fallback xmlns="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11E26038-F5E2-9810-7270-251932DBE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60D84C84-9914-A2DF-3204-7AF444B125BD}"/>
              </a:ext>
            </a:extLst>
          </p:cNvPr>
          <p:cNvCxnSpPr>
            <a:cxnSpLocks/>
          </p:cNvCxnSpPr>
          <p:nvPr/>
        </p:nvCxnSpPr>
        <p:spPr>
          <a:xfrm flipH="1">
            <a:off x="992840" y="1595941"/>
            <a:ext cx="1" cy="28744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2037CF7-C3BB-37C0-ED48-4552E076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746727"/>
            <a:ext cx="3671101" cy="1808339"/>
          </a:xfrm>
          <a:prstGeom prst="rect">
            <a:avLst/>
          </a:prstGeom>
        </p:spPr>
      </p:pic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185C5A96-6527-BA8D-E40C-A660FD99FA45}"/>
              </a:ext>
            </a:extLst>
          </p:cNvPr>
          <p:cNvCxnSpPr>
            <a:cxnSpLocks/>
          </p:cNvCxnSpPr>
          <p:nvPr/>
        </p:nvCxnSpPr>
        <p:spPr>
          <a:xfrm>
            <a:off x="4529361" y="2635956"/>
            <a:ext cx="0" cy="18344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4070653-C9FD-F04F-3117-D9AB19A54315}"/>
                  </a:ext>
                </a:extLst>
              </p:cNvPr>
              <p:cNvSpPr txBox="1"/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asic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20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</a:t>
                </a:r>
                <a:r>
                  <a:rPr lang="en-US" sz="12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ouble</a:t>
                </a: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latin typeface="Commissioner" panose="020B0604020202020204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L(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o</a:t>
                </a:r>
                <a:r>
                  <a:rPr lang="en-US" sz="1200" dirty="0" err="1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ng</a:t>
                </a:r>
                <a:r>
                  <a:rPr lang="en-US" sz="1200" dirty="0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:endParaRPr lang="en-US" sz="1200" dirty="0">
                  <a:latin typeface="Commissioner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74070653-C9FD-F04F-3117-D9AB19A54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blipFill>
                <a:blip r:embed="rId5"/>
                <a:stretch>
                  <a:fillRect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573561F4-D427-5FA4-66A3-6944E5EB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56CAEBCF-4D87-7859-40E2-4AC383938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Learning Rate Schedules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9111274B-6128-170D-B52C-0D29037E55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Additional components: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Weight noise: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0.075</m:t>
                    </m:r>
                  </m:oMath>
                </a14:m>
                <a:r>
                  <a:rPr lang="en-US" dirty="0"/>
                  <a:t>, applied during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phase.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Label smoothing: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0.9</m:t>
                    </m:r>
                  </m:oMath>
                </a14:m>
                <a:r>
                  <a:rPr lang="en-US" dirty="0"/>
                  <a:t>; others evenly split. May disable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decays.</a:t>
                </a:r>
              </a:p>
            </p:txBody>
          </p:sp>
        </mc:Choice>
        <mc:Fallback xmlns="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9111274B-6128-170D-B52C-0D29037E5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3787ADC0-4ABC-683F-5316-AC9757186419}"/>
              </a:ext>
            </a:extLst>
          </p:cNvPr>
          <p:cNvCxnSpPr>
            <a:cxnSpLocks/>
          </p:cNvCxnSpPr>
          <p:nvPr/>
        </p:nvCxnSpPr>
        <p:spPr>
          <a:xfrm flipH="1">
            <a:off x="992840" y="1595941"/>
            <a:ext cx="1" cy="28744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079FBA6-08D7-0CE9-5253-7C9819EB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746727"/>
            <a:ext cx="3671101" cy="1808338"/>
          </a:xfrm>
          <a:prstGeom prst="rect">
            <a:avLst/>
          </a:prstGeom>
        </p:spPr>
      </p:pic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6A5F982E-3742-1C63-6B11-1EF9453DAE17}"/>
              </a:ext>
            </a:extLst>
          </p:cNvPr>
          <p:cNvCxnSpPr>
            <a:cxnSpLocks/>
          </p:cNvCxnSpPr>
          <p:nvPr/>
        </p:nvCxnSpPr>
        <p:spPr>
          <a:xfrm>
            <a:off x="4529361" y="2635956"/>
            <a:ext cx="0" cy="18344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F1059816-601C-5581-FB60-6797C5F8AF5B}"/>
                  </a:ext>
                </a:extLst>
              </p:cNvPr>
              <p:cNvSpPr txBox="1"/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asic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20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</a:t>
                </a:r>
                <a:r>
                  <a:rPr lang="en-US" sz="12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ouble</a:t>
                </a: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latin typeface="Commissioner" panose="020B0604020202020204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L(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o</a:t>
                </a:r>
                <a:r>
                  <a:rPr lang="en-US" sz="1200" dirty="0" err="1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ng</a:t>
                </a:r>
                <a:r>
                  <a:rPr lang="en-US" sz="1200" dirty="0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:endParaRPr lang="en-US" sz="1200" dirty="0">
                  <a:latin typeface="Commissioner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F1059816-601C-5581-FB60-6797C5F8A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blipFill>
                <a:blip r:embed="rId5"/>
                <a:stretch>
                  <a:fillRect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F2B066BC-46D2-5D31-A2AC-B1847EC0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1D72E5C6-0F7D-5F5D-1045-2B9541909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Learning Rate Schedules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49122602-DF0B-1B8E-A9C5-26A7B6941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Additional components: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Weight noise: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0.075</m:t>
                    </m:r>
                  </m:oMath>
                </a14:m>
                <a:r>
                  <a:rPr lang="en-US" dirty="0"/>
                  <a:t>, applied during high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phase.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dirty="0"/>
                  <a:t>Label smoothing: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0.9</m:t>
                    </m:r>
                  </m:oMath>
                </a14:m>
                <a:r>
                  <a:rPr lang="en-US" dirty="0"/>
                  <a:t>; others evenly split. May disable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decays.</a:t>
                </a:r>
              </a:p>
            </p:txBody>
          </p:sp>
        </mc:Choice>
        <mc:Fallback xmlns="">
          <p:sp>
            <p:nvSpPr>
              <p:cNvPr id="6" name="Google Shape;398;p33">
                <a:extLst>
                  <a:ext uri="{FF2B5EF4-FFF2-40B4-BE49-F238E27FC236}">
                    <a16:creationId xmlns:a16="http://schemas.microsoft.com/office/drawing/2014/main" id="{49122602-DF0B-1B8E-A9C5-26A7B694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405;p33">
            <a:extLst>
              <a:ext uri="{FF2B5EF4-FFF2-40B4-BE49-F238E27FC236}">
                <a16:creationId xmlns:a16="http://schemas.microsoft.com/office/drawing/2014/main" id="{2016DD17-D9E2-77E5-422D-8921A7A44146}"/>
              </a:ext>
            </a:extLst>
          </p:cNvPr>
          <p:cNvCxnSpPr>
            <a:cxnSpLocks/>
          </p:cNvCxnSpPr>
          <p:nvPr/>
        </p:nvCxnSpPr>
        <p:spPr>
          <a:xfrm flipH="1">
            <a:off x="992840" y="1595941"/>
            <a:ext cx="1" cy="28744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F7DB0D5-3579-061C-9D28-C208178C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746727"/>
            <a:ext cx="3671101" cy="1808338"/>
          </a:xfrm>
          <a:prstGeom prst="rect">
            <a:avLst/>
          </a:prstGeom>
        </p:spPr>
      </p:pic>
      <p:cxnSp>
        <p:nvCxnSpPr>
          <p:cNvPr id="8" name="Google Shape;406;p33">
            <a:extLst>
              <a:ext uri="{FF2B5EF4-FFF2-40B4-BE49-F238E27FC236}">
                <a16:creationId xmlns:a16="http://schemas.microsoft.com/office/drawing/2014/main" id="{FA6E5703-E4CC-92AF-5C19-3E092A3E9C62}"/>
              </a:ext>
            </a:extLst>
          </p:cNvPr>
          <p:cNvCxnSpPr>
            <a:cxnSpLocks/>
          </p:cNvCxnSpPr>
          <p:nvPr/>
        </p:nvCxnSpPr>
        <p:spPr>
          <a:xfrm>
            <a:off x="4529361" y="2635956"/>
            <a:ext cx="0" cy="183444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8146E2D5-CD3C-FA41-E594-D6DD71D6ABE7}"/>
                  </a:ext>
                </a:extLst>
              </p:cNvPr>
              <p:cNvSpPr txBox="1"/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asic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effectLst/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20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1200" i="1" dirty="0" err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dirty="0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</a:t>
                </a:r>
                <a:r>
                  <a:rPr lang="en-US" sz="12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ouble</a:t>
                </a:r>
                <a:r>
                  <a:rPr lang="en-US" sz="1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latin typeface="Commissioner" panose="020B0604020202020204" charset="0"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171450" lvl="5" indent="-171450">
                  <a:lnSpc>
                    <a:spcPct val="106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L(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o</a:t>
                </a:r>
                <a:r>
                  <a:rPr lang="en-US" sz="1200" dirty="0" err="1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ng</a:t>
                </a:r>
                <a:r>
                  <a:rPr lang="en-US" sz="1200" dirty="0">
                    <a:latin typeface="Times New Roman" panose="02020603050405020304" pitchFamily="18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)</a:t>
                </a:r>
                <a:r>
                  <a:rPr lang="en-US" sz="1200" dirty="0"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:</a:t>
                </a: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sz="1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effectLst/>
                    <a:latin typeface="Commissioner" panose="020B0604020202020204" charset="0"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200" i="1" dirty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b="0" i="1" dirty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200" i="1" dirty="0" err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1200" dirty="0">
                  <a:effectLst/>
                  <a:latin typeface="Commissioner" panose="020B060402020202020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5" algn="ctr">
                  <a:lnSpc>
                    <a:spcPct val="106000"/>
                  </a:lnSpc>
                  <a:spcAft>
                    <a:spcPts val="600"/>
                  </a:spcAft>
                  <a:tabLst>
                    <a:tab pos="914400" algn="l"/>
                  </a:tabLst>
                </a:pPr>
                <a:endParaRPr lang="en-US" sz="1200" dirty="0">
                  <a:latin typeface="Commissioner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8146E2D5-CD3C-FA41-E594-D6DD71D6A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40" y="2635956"/>
                <a:ext cx="3263072" cy="1937903"/>
              </a:xfrm>
              <a:prstGeom prst="rect">
                <a:avLst/>
              </a:prstGeom>
              <a:blipFill>
                <a:blip r:embed="rId5"/>
                <a:stretch>
                  <a:fillRect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03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353;p30">
            <a:extLst>
              <a:ext uri="{FF2B5EF4-FFF2-40B4-BE49-F238E27FC236}">
                <a16:creationId xmlns:a16="http://schemas.microsoft.com/office/drawing/2014/main" id="{B27BB831-90DB-1475-8C6F-96476638A58D}"/>
              </a:ext>
            </a:extLst>
          </p:cNvPr>
          <p:cNvCxnSpPr/>
          <p:nvPr/>
        </p:nvCxnSpPr>
        <p:spPr>
          <a:xfrm>
            <a:off x="3427104" y="1657030"/>
            <a:ext cx="0" cy="1071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 idx="2"/>
          </p:nvPr>
        </p:nvSpPr>
        <p:spPr>
          <a:xfrm>
            <a:off x="711496" y="1543281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 idx="3"/>
          </p:nvPr>
        </p:nvSpPr>
        <p:spPr>
          <a:xfrm>
            <a:off x="4068547" y="3367343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title" idx="4"/>
          </p:nvPr>
        </p:nvSpPr>
        <p:spPr>
          <a:xfrm>
            <a:off x="3444324" y="1543294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title" idx="6"/>
          </p:nvPr>
        </p:nvSpPr>
        <p:spPr>
          <a:xfrm>
            <a:off x="1379386" y="3367335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1"/>
          </p:nvPr>
        </p:nvSpPr>
        <p:spPr>
          <a:xfrm>
            <a:off x="711471" y="2100821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48" name="Google Shape;348;p30"/>
          <p:cNvSpPr txBox="1">
            <a:spLocks noGrp="1"/>
          </p:cNvSpPr>
          <p:nvPr>
            <p:ph type="subTitle" idx="8"/>
          </p:nvPr>
        </p:nvSpPr>
        <p:spPr>
          <a:xfrm>
            <a:off x="3419250" y="2100821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SpecAugment Methods</a:t>
            </a:r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9"/>
          </p:nvPr>
        </p:nvSpPr>
        <p:spPr>
          <a:xfrm>
            <a:off x="1363048" y="39248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Paper's Experimental Setup</a:t>
            </a:r>
          </a:p>
        </p:txBody>
      </p:sp>
      <p:sp>
        <p:nvSpPr>
          <p:cNvPr id="350" name="Google Shape;350;p30"/>
          <p:cNvSpPr txBox="1">
            <a:spLocks noGrp="1"/>
          </p:cNvSpPr>
          <p:nvPr>
            <p:ph type="subTitle" idx="13"/>
          </p:nvPr>
        </p:nvSpPr>
        <p:spPr>
          <a:xfrm>
            <a:off x="4068524" y="391056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Experimental Setup</a:t>
            </a:r>
            <a:endParaRPr dirty="0"/>
          </a:p>
        </p:txBody>
      </p:sp>
      <p:cxnSp>
        <p:nvCxnSpPr>
          <p:cNvPr id="353" name="Google Shape;353;p30"/>
          <p:cNvCxnSpPr/>
          <p:nvPr/>
        </p:nvCxnSpPr>
        <p:spPr>
          <a:xfrm>
            <a:off x="715100" y="1657030"/>
            <a:ext cx="0" cy="1071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0"/>
          <p:cNvCxnSpPr/>
          <p:nvPr/>
        </p:nvCxnSpPr>
        <p:spPr>
          <a:xfrm>
            <a:off x="1367123" y="3481084"/>
            <a:ext cx="0" cy="107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0"/>
          <p:cNvCxnSpPr/>
          <p:nvPr/>
        </p:nvCxnSpPr>
        <p:spPr>
          <a:xfrm>
            <a:off x="4072153" y="3463560"/>
            <a:ext cx="0" cy="107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323;p28">
            <a:extLst>
              <a:ext uri="{FF2B5EF4-FFF2-40B4-BE49-F238E27FC236}">
                <a16:creationId xmlns:a16="http://schemas.microsoft.com/office/drawing/2014/main" id="{DC5DB0F6-9DAB-9C28-8677-B3D7B97CC3F3}"/>
              </a:ext>
            </a:extLst>
          </p:cNvPr>
          <p:cNvGrpSpPr/>
          <p:nvPr/>
        </p:nvGrpSpPr>
        <p:grpSpPr>
          <a:xfrm>
            <a:off x="5741969" y="1411424"/>
            <a:ext cx="2693756" cy="2105437"/>
            <a:chOff x="5755475" y="324362"/>
            <a:chExt cx="2417009" cy="1889132"/>
          </a:xfrm>
        </p:grpSpPr>
        <p:sp>
          <p:nvSpPr>
            <p:cNvPr id="11" name="Google Shape;324;p28">
              <a:extLst>
                <a:ext uri="{FF2B5EF4-FFF2-40B4-BE49-F238E27FC236}">
                  <a16:creationId xmlns:a16="http://schemas.microsoft.com/office/drawing/2014/main" id="{CD462E77-604D-8A4A-AD0F-7F6ACB176FB6}"/>
                </a:ext>
              </a:extLst>
            </p:cNvPr>
            <p:cNvSpPr/>
            <p:nvPr/>
          </p:nvSpPr>
          <p:spPr>
            <a:xfrm>
              <a:off x="5755475" y="571776"/>
              <a:ext cx="2054812" cy="1641718"/>
            </a:xfrm>
            <a:custGeom>
              <a:avLst/>
              <a:gdLst/>
              <a:ahLst/>
              <a:cxnLst/>
              <a:rect l="l" t="t" r="r" b="b"/>
              <a:pathLst>
                <a:path w="86382" h="69016" extrusionOk="0">
                  <a:moveTo>
                    <a:pt x="18253" y="55149"/>
                  </a:moveTo>
                  <a:cubicBezTo>
                    <a:pt x="15362" y="53449"/>
                    <a:pt x="11942" y="52043"/>
                    <a:pt x="9249" y="49437"/>
                  </a:cubicBezTo>
                  <a:cubicBezTo>
                    <a:pt x="6556" y="46831"/>
                    <a:pt x="3573" y="43434"/>
                    <a:pt x="2097" y="39513"/>
                  </a:cubicBezTo>
                  <a:cubicBezTo>
                    <a:pt x="622" y="35592"/>
                    <a:pt x="-681" y="30500"/>
                    <a:pt x="396" y="25909"/>
                  </a:cubicBezTo>
                  <a:cubicBezTo>
                    <a:pt x="1473" y="21318"/>
                    <a:pt x="4930" y="15650"/>
                    <a:pt x="8558" y="11966"/>
                  </a:cubicBezTo>
                  <a:cubicBezTo>
                    <a:pt x="12186" y="8282"/>
                    <a:pt x="16948" y="5788"/>
                    <a:pt x="22162" y="3804"/>
                  </a:cubicBezTo>
                  <a:cubicBezTo>
                    <a:pt x="27377" y="1820"/>
                    <a:pt x="33610" y="347"/>
                    <a:pt x="39845" y="63"/>
                  </a:cubicBezTo>
                  <a:cubicBezTo>
                    <a:pt x="46080" y="-220"/>
                    <a:pt x="53505" y="459"/>
                    <a:pt x="59570" y="2103"/>
                  </a:cubicBezTo>
                  <a:cubicBezTo>
                    <a:pt x="65635" y="3747"/>
                    <a:pt x="71923" y="6400"/>
                    <a:pt x="76234" y="9925"/>
                  </a:cubicBezTo>
                  <a:cubicBezTo>
                    <a:pt x="80545" y="13451"/>
                    <a:pt x="83908" y="18948"/>
                    <a:pt x="85438" y="23256"/>
                  </a:cubicBezTo>
                  <a:cubicBezTo>
                    <a:pt x="86969" y="27564"/>
                    <a:pt x="86397" y="31696"/>
                    <a:pt x="85417" y="35772"/>
                  </a:cubicBezTo>
                  <a:cubicBezTo>
                    <a:pt x="84437" y="39848"/>
                    <a:pt x="82494" y="44224"/>
                    <a:pt x="79557" y="47710"/>
                  </a:cubicBezTo>
                  <a:cubicBezTo>
                    <a:pt x="76620" y="51196"/>
                    <a:pt x="71509" y="54416"/>
                    <a:pt x="67794" y="56686"/>
                  </a:cubicBezTo>
                  <a:cubicBezTo>
                    <a:pt x="64080" y="58956"/>
                    <a:pt x="61036" y="60142"/>
                    <a:pt x="57270" y="61329"/>
                  </a:cubicBezTo>
                  <a:cubicBezTo>
                    <a:pt x="53504" y="62516"/>
                    <a:pt x="49377" y="62981"/>
                    <a:pt x="45198" y="63806"/>
                  </a:cubicBezTo>
                  <a:cubicBezTo>
                    <a:pt x="41019" y="64632"/>
                    <a:pt x="36994" y="65457"/>
                    <a:pt x="32196" y="66282"/>
                  </a:cubicBezTo>
                  <a:cubicBezTo>
                    <a:pt x="27398" y="67107"/>
                    <a:pt x="17344" y="69865"/>
                    <a:pt x="16410" y="68758"/>
                  </a:cubicBezTo>
                  <a:cubicBezTo>
                    <a:pt x="15476" y="67651"/>
                    <a:pt x="26286" y="61907"/>
                    <a:pt x="26593" y="59639"/>
                  </a:cubicBezTo>
                  <a:cubicBezTo>
                    <a:pt x="26900" y="57371"/>
                    <a:pt x="21144" y="56849"/>
                    <a:pt x="18253" y="55149"/>
                  </a:cubicBezTo>
                  <a:close/>
                </a:path>
              </a:pathLst>
            </a:custGeom>
            <a:solidFill>
              <a:srgbClr val="F08461">
                <a:alpha val="4196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Google Shape;325;p28">
              <a:extLst>
                <a:ext uri="{FF2B5EF4-FFF2-40B4-BE49-F238E27FC236}">
                  <a16:creationId xmlns:a16="http://schemas.microsoft.com/office/drawing/2014/main" id="{44F559A1-049E-1A66-9CFB-931504CAB44B}"/>
                </a:ext>
              </a:extLst>
            </p:cNvPr>
            <p:cNvSpPr/>
            <p:nvPr/>
          </p:nvSpPr>
          <p:spPr>
            <a:xfrm>
              <a:off x="6775283" y="943037"/>
              <a:ext cx="1397200" cy="1116750"/>
            </a:xfrm>
            <a:custGeom>
              <a:avLst/>
              <a:gdLst/>
              <a:ahLst/>
              <a:cxnLst/>
              <a:rect l="l" t="t" r="r" b="b"/>
              <a:pathLst>
                <a:path w="55888" h="44670" extrusionOk="0">
                  <a:moveTo>
                    <a:pt x="44164" y="35662"/>
                  </a:moveTo>
                  <a:cubicBezTo>
                    <a:pt x="46035" y="34562"/>
                    <a:pt x="48193" y="33679"/>
                    <a:pt x="49924" y="31998"/>
                  </a:cubicBezTo>
                  <a:cubicBezTo>
                    <a:pt x="51656" y="30317"/>
                    <a:pt x="53598" y="28112"/>
                    <a:pt x="54553" y="25574"/>
                  </a:cubicBezTo>
                  <a:cubicBezTo>
                    <a:pt x="55508" y="23036"/>
                    <a:pt x="56301" y="19737"/>
                    <a:pt x="55653" y="16770"/>
                  </a:cubicBezTo>
                  <a:cubicBezTo>
                    <a:pt x="55005" y="13803"/>
                    <a:pt x="53014" y="10155"/>
                    <a:pt x="50666" y="7770"/>
                  </a:cubicBezTo>
                  <a:cubicBezTo>
                    <a:pt x="48318" y="5385"/>
                    <a:pt x="44990" y="3750"/>
                    <a:pt x="41566" y="2462"/>
                  </a:cubicBezTo>
                  <a:cubicBezTo>
                    <a:pt x="38142" y="1174"/>
                    <a:pt x="34155" y="225"/>
                    <a:pt x="30120" y="41"/>
                  </a:cubicBezTo>
                  <a:cubicBezTo>
                    <a:pt x="26085" y="-142"/>
                    <a:pt x="21279" y="297"/>
                    <a:pt x="17354" y="1361"/>
                  </a:cubicBezTo>
                  <a:cubicBezTo>
                    <a:pt x="13429" y="2425"/>
                    <a:pt x="9359" y="4142"/>
                    <a:pt x="6568" y="6424"/>
                  </a:cubicBezTo>
                  <a:cubicBezTo>
                    <a:pt x="3778" y="8706"/>
                    <a:pt x="1602" y="12264"/>
                    <a:pt x="611" y="15052"/>
                  </a:cubicBezTo>
                  <a:cubicBezTo>
                    <a:pt x="-379" y="17840"/>
                    <a:pt x="-9" y="20515"/>
                    <a:pt x="625" y="23153"/>
                  </a:cubicBezTo>
                  <a:cubicBezTo>
                    <a:pt x="1260" y="25791"/>
                    <a:pt x="2805" y="28721"/>
                    <a:pt x="4418" y="30880"/>
                  </a:cubicBezTo>
                  <a:cubicBezTo>
                    <a:pt x="6031" y="33039"/>
                    <a:pt x="7900" y="34636"/>
                    <a:pt x="10304" y="36105"/>
                  </a:cubicBezTo>
                  <a:cubicBezTo>
                    <a:pt x="12708" y="37574"/>
                    <a:pt x="16118" y="38830"/>
                    <a:pt x="18843" y="39695"/>
                  </a:cubicBezTo>
                  <a:cubicBezTo>
                    <a:pt x="21568" y="40561"/>
                    <a:pt x="23951" y="40764"/>
                    <a:pt x="26656" y="41298"/>
                  </a:cubicBezTo>
                  <a:cubicBezTo>
                    <a:pt x="29361" y="41832"/>
                    <a:pt x="31966" y="42367"/>
                    <a:pt x="35071" y="42901"/>
                  </a:cubicBezTo>
                  <a:cubicBezTo>
                    <a:pt x="38177" y="43435"/>
                    <a:pt x="44685" y="45220"/>
                    <a:pt x="45289" y="44503"/>
                  </a:cubicBezTo>
                  <a:cubicBezTo>
                    <a:pt x="45894" y="43786"/>
                    <a:pt x="38886" y="40075"/>
                    <a:pt x="38698" y="38601"/>
                  </a:cubicBezTo>
                  <a:cubicBezTo>
                    <a:pt x="38511" y="37128"/>
                    <a:pt x="42293" y="36763"/>
                    <a:pt x="44164" y="35662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326;p28">
              <a:extLst>
                <a:ext uri="{FF2B5EF4-FFF2-40B4-BE49-F238E27FC236}">
                  <a16:creationId xmlns:a16="http://schemas.microsoft.com/office/drawing/2014/main" id="{E4A1E0D7-FB30-1ACD-7D39-F6901E6753AF}"/>
                </a:ext>
              </a:extLst>
            </p:cNvPr>
            <p:cNvSpPr/>
            <p:nvPr/>
          </p:nvSpPr>
          <p:spPr>
            <a:xfrm>
              <a:off x="6216433" y="324362"/>
              <a:ext cx="1397200" cy="1116750"/>
            </a:xfrm>
            <a:custGeom>
              <a:avLst/>
              <a:gdLst/>
              <a:ahLst/>
              <a:cxnLst/>
              <a:rect l="l" t="t" r="r" b="b"/>
              <a:pathLst>
                <a:path w="55888" h="44670" extrusionOk="0">
                  <a:moveTo>
                    <a:pt x="44164" y="35662"/>
                  </a:moveTo>
                  <a:cubicBezTo>
                    <a:pt x="46035" y="34562"/>
                    <a:pt x="48193" y="33679"/>
                    <a:pt x="49924" y="31998"/>
                  </a:cubicBezTo>
                  <a:cubicBezTo>
                    <a:pt x="51656" y="30317"/>
                    <a:pt x="53598" y="28112"/>
                    <a:pt x="54553" y="25574"/>
                  </a:cubicBezTo>
                  <a:cubicBezTo>
                    <a:pt x="55508" y="23036"/>
                    <a:pt x="56301" y="19737"/>
                    <a:pt x="55653" y="16770"/>
                  </a:cubicBezTo>
                  <a:cubicBezTo>
                    <a:pt x="55005" y="13803"/>
                    <a:pt x="53014" y="10155"/>
                    <a:pt x="50666" y="7770"/>
                  </a:cubicBezTo>
                  <a:cubicBezTo>
                    <a:pt x="48318" y="5385"/>
                    <a:pt x="44990" y="3750"/>
                    <a:pt x="41566" y="2462"/>
                  </a:cubicBezTo>
                  <a:cubicBezTo>
                    <a:pt x="38142" y="1174"/>
                    <a:pt x="34155" y="225"/>
                    <a:pt x="30120" y="41"/>
                  </a:cubicBezTo>
                  <a:cubicBezTo>
                    <a:pt x="26085" y="-142"/>
                    <a:pt x="21279" y="297"/>
                    <a:pt x="17354" y="1361"/>
                  </a:cubicBezTo>
                  <a:cubicBezTo>
                    <a:pt x="13429" y="2425"/>
                    <a:pt x="9359" y="4142"/>
                    <a:pt x="6568" y="6424"/>
                  </a:cubicBezTo>
                  <a:cubicBezTo>
                    <a:pt x="3778" y="8706"/>
                    <a:pt x="1602" y="12264"/>
                    <a:pt x="611" y="15052"/>
                  </a:cubicBezTo>
                  <a:cubicBezTo>
                    <a:pt x="-379" y="17840"/>
                    <a:pt x="-9" y="20515"/>
                    <a:pt x="625" y="23153"/>
                  </a:cubicBezTo>
                  <a:cubicBezTo>
                    <a:pt x="1260" y="25791"/>
                    <a:pt x="2805" y="28721"/>
                    <a:pt x="4418" y="30880"/>
                  </a:cubicBezTo>
                  <a:cubicBezTo>
                    <a:pt x="6031" y="33039"/>
                    <a:pt x="7900" y="34636"/>
                    <a:pt x="10304" y="36105"/>
                  </a:cubicBezTo>
                  <a:cubicBezTo>
                    <a:pt x="12708" y="37574"/>
                    <a:pt x="16118" y="38830"/>
                    <a:pt x="18843" y="39695"/>
                  </a:cubicBezTo>
                  <a:cubicBezTo>
                    <a:pt x="21568" y="40561"/>
                    <a:pt x="23951" y="40764"/>
                    <a:pt x="26656" y="41298"/>
                  </a:cubicBezTo>
                  <a:cubicBezTo>
                    <a:pt x="29361" y="41832"/>
                    <a:pt x="31966" y="42367"/>
                    <a:pt x="35071" y="42901"/>
                  </a:cubicBezTo>
                  <a:cubicBezTo>
                    <a:pt x="38177" y="43435"/>
                    <a:pt x="44685" y="45220"/>
                    <a:pt x="45289" y="44503"/>
                  </a:cubicBezTo>
                  <a:cubicBezTo>
                    <a:pt x="45894" y="43786"/>
                    <a:pt x="38886" y="40075"/>
                    <a:pt x="38698" y="38601"/>
                  </a:cubicBezTo>
                  <a:cubicBezTo>
                    <a:pt x="38511" y="37128"/>
                    <a:pt x="42293" y="36763"/>
                    <a:pt x="44164" y="35662"/>
                  </a:cubicBezTo>
                  <a:close/>
                </a:path>
              </a:pathLst>
            </a:custGeom>
            <a:solidFill>
              <a:srgbClr val="6F304F">
                <a:alpha val="50629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599D2ACA-9EB9-92C7-80A1-565909344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64851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Shallow Fusion with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98;p33">
                <a:extLst>
                  <a:ext uri="{FF2B5EF4-FFF2-40B4-BE49-F238E27FC236}">
                    <a16:creationId xmlns:a16="http://schemas.microsoft.com/office/drawing/2014/main" id="{D7594087-F07D-77E1-4248-7DD3936CB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Prediction combines ASR and </a:t>
                </a:r>
                <a:r>
                  <a:rPr lang="en-US" dirty="0" err="1"/>
                  <a:t>LM</a:t>
                </a:r>
                <a:r>
                  <a:rPr lang="en-US" dirty="0"/>
                  <a:t> probabilities:</a:t>
                </a:r>
              </a:p>
              <a:p>
                <a:pPr marL="152400" indent="0"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Called shallow since </a:t>
                </a:r>
                <a:r>
                  <a:rPr lang="en-US" dirty="0" err="1"/>
                  <a:t>LM</a:t>
                </a:r>
                <a:r>
                  <a:rPr lang="en-US" dirty="0"/>
                  <a:t> is used only at inference (not trained jointly with ASR).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Goal: boost accuracy using natural language knowledge from </a:t>
                </a:r>
                <a:r>
                  <a:rPr lang="en-US" dirty="0" err="1"/>
                  <a:t>LM</a:t>
                </a:r>
                <a:r>
                  <a:rPr lang="en-US" dirty="0"/>
                  <a:t>.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Adds coverage penalty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to discourage short or incomplete outputs during beam search decoding.</a:t>
                </a:r>
              </a:p>
            </p:txBody>
          </p:sp>
        </mc:Choice>
        <mc:Fallback xmlns="">
          <p:sp>
            <p:nvSpPr>
              <p:cNvPr id="5" name="Google Shape;398;p33">
                <a:extLst>
                  <a:ext uri="{FF2B5EF4-FFF2-40B4-BE49-F238E27FC236}">
                    <a16:creationId xmlns:a16="http://schemas.microsoft.com/office/drawing/2014/main" id="{D7594087-F07D-77E1-4248-7DD3936CB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401207"/>
                <a:ext cx="6937601" cy="2978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EA043F7D-E177-225D-2195-C2C1DDE2B711}"/>
              </a:ext>
            </a:extLst>
          </p:cNvPr>
          <p:cNvCxnSpPr>
            <a:cxnSpLocks/>
          </p:cNvCxnSpPr>
          <p:nvPr/>
        </p:nvCxnSpPr>
        <p:spPr>
          <a:xfrm>
            <a:off x="992840" y="1563511"/>
            <a:ext cx="1" cy="162164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D9FDCCCB-87DE-767C-B4BB-51DBFC08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D1EA7C86-5CA9-CC52-C3E3-3485419EB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F729C7CB-52FE-D7FC-1205-D7CA8F789F4D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0190E530-28A7-772E-4C1F-358566E5A06A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CEE971EE-7938-C455-077B-D0A039F35879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4872150E-D2EB-8EFC-294E-C476B0741714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86F15C14-AE0C-906A-0381-2330173A8B61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E759F399-FBCE-B20A-F1C2-FFE9D028754D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81042CA3-EC66-C311-943C-E4BB7A2AB065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A0FD4BCB-6655-1586-9582-8B2AD4C8BF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F3B40479-9D26-D79B-46CF-EEA98E52F391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6D478E01-1B35-19AE-D5E6-990EDEB17A4D}"/>
              </a:ext>
            </a:extLst>
          </p:cNvPr>
          <p:cNvSpPr txBox="1"/>
          <p:nvPr/>
        </p:nvSpPr>
        <p:spPr>
          <a:xfrm>
            <a:off x="5166500" y="1355255"/>
            <a:ext cx="486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3</a:t>
            </a:r>
            <a:endParaRPr lang="en-US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186659F0-5CD1-5B12-8ACF-052CCD3DA2E3}"/>
              </a:ext>
            </a:extLst>
          </p:cNvPr>
          <p:cNvSpPr txBox="1"/>
          <p:nvPr/>
        </p:nvSpPr>
        <p:spPr>
          <a:xfrm>
            <a:off x="5166697" y="-13514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4</a:t>
            </a:r>
            <a:endParaRPr lang="en-US" dirty="0"/>
          </a:p>
        </p:txBody>
      </p:sp>
      <p:sp>
        <p:nvSpPr>
          <p:cNvPr id="7" name="Google Shape;370;p31">
            <a:extLst>
              <a:ext uri="{FF2B5EF4-FFF2-40B4-BE49-F238E27FC236}">
                <a16:creationId xmlns:a16="http://schemas.microsoft.com/office/drawing/2014/main" id="{1F4C8C89-BCB5-5112-9E29-80103FFFA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751358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Paper's Experimental Setup</a:t>
            </a:r>
          </a:p>
        </p:txBody>
      </p:sp>
      <p:cxnSp>
        <p:nvCxnSpPr>
          <p:cNvPr id="8" name="Google Shape;374;p31">
            <a:extLst>
              <a:ext uri="{FF2B5EF4-FFF2-40B4-BE49-F238E27FC236}">
                <a16:creationId xmlns:a16="http://schemas.microsoft.com/office/drawing/2014/main" id="{3B26092A-77E2-5B78-DF35-6DE4F8A149E2}"/>
              </a:ext>
            </a:extLst>
          </p:cNvPr>
          <p:cNvCxnSpPr>
            <a:cxnSpLocks/>
          </p:cNvCxnSpPr>
          <p:nvPr/>
        </p:nvCxnSpPr>
        <p:spPr>
          <a:xfrm>
            <a:off x="4452225" y="1562325"/>
            <a:ext cx="0" cy="2648295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877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2005BD87-3D96-FFDF-ECD6-8039DC5F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CD20AF11-2D95-13E7-A83B-DAE6FDDD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0E3FAE21-A05F-D185-12A3-D77C549A18EA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8C48AAE2-D8AA-4C1B-4E51-0A34C0B7BCFB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B13853A9-4A3F-E68E-2817-D66FE4A7FF8B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CE18A790-65BE-A350-4A5B-B5EC8C459C27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89ACA514-075E-883F-DBF4-613CDB86125C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BCA0124D-6533-2982-1E2E-F0DFE5F69D0C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5494F2AC-7803-85C2-3F18-E094366E5813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>
            <a:extLst>
              <a:ext uri="{FF2B5EF4-FFF2-40B4-BE49-F238E27FC236}">
                <a16:creationId xmlns:a16="http://schemas.microsoft.com/office/drawing/2014/main" id="{7546166D-231F-A20C-4250-4C31A7C44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751358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Experimental Setup</a:t>
            </a: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2C07FC1E-1356-9403-B76F-FA16C9EE6B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CEA73885-757A-4225-0A83-5927E0D63656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>
            <a:extLst>
              <a:ext uri="{FF2B5EF4-FFF2-40B4-BE49-F238E27FC236}">
                <a16:creationId xmlns:a16="http://schemas.microsoft.com/office/drawing/2014/main" id="{37FBE25D-2B9B-8CD4-F57A-D89EC2E973B6}"/>
              </a:ext>
            </a:extLst>
          </p:cNvPr>
          <p:cNvCxnSpPr>
            <a:cxnSpLocks/>
          </p:cNvCxnSpPr>
          <p:nvPr/>
        </p:nvCxnSpPr>
        <p:spPr>
          <a:xfrm>
            <a:off x="4452225" y="1562325"/>
            <a:ext cx="0" cy="2648295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92B9C00-14DE-C20D-423D-082D67701F59}"/>
              </a:ext>
            </a:extLst>
          </p:cNvPr>
          <p:cNvSpPr txBox="1"/>
          <p:nvPr/>
        </p:nvSpPr>
        <p:spPr>
          <a:xfrm>
            <a:off x="5166697" y="13600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6F304F"/>
                </a:solidFill>
                <a:latin typeface="Righteous"/>
                <a:sym typeface="Righteous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1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1C6CE6D7-7145-A9F2-9C60-D8512927E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Model Architecture</a:t>
            </a:r>
          </a:p>
        </p:txBody>
      </p:sp>
      <p:pic>
        <p:nvPicPr>
          <p:cNvPr id="5" name="Picture 8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BD80AD45-A3D5-DD87-EA0D-6FF470764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98" y="1473200"/>
            <a:ext cx="2595828" cy="29671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8;p33">
            <a:extLst>
              <a:ext uri="{FF2B5EF4-FFF2-40B4-BE49-F238E27FC236}">
                <a16:creationId xmlns:a16="http://schemas.microsoft.com/office/drawing/2014/main" id="{4F8953F5-21E7-8A7A-5105-D891A5DE8F1E}"/>
              </a:ext>
            </a:extLst>
          </p:cNvPr>
          <p:cNvSpPr txBox="1">
            <a:spLocks/>
          </p:cNvSpPr>
          <p:nvPr/>
        </p:nvSpPr>
        <p:spPr>
          <a:xfrm>
            <a:off x="992841" y="1317951"/>
            <a:ext cx="4951957" cy="350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QuartzNet</a:t>
            </a:r>
            <a:r>
              <a:rPr lang="en-US" dirty="0"/>
              <a:t> </a:t>
            </a:r>
            <a:r>
              <a:rPr lang="en-US" dirty="0" err="1"/>
              <a:t>15x5</a:t>
            </a:r>
            <a:r>
              <a:rPr lang="en-US" dirty="0"/>
              <a:t> is a lightweight end-to-end ASR model using </a:t>
            </a:r>
            <a:r>
              <a:rPr lang="en-US" dirty="0" err="1"/>
              <a:t>1D</a:t>
            </a:r>
            <a:r>
              <a:rPr lang="en-US" dirty="0"/>
              <a:t> time-channel separable convolutions (</a:t>
            </a:r>
            <a:r>
              <a:rPr lang="en-US" dirty="0" err="1"/>
              <a:t>TCSConv</a:t>
            </a:r>
            <a:r>
              <a:rPr lang="en-US" dirty="0"/>
              <a:t>) for efficiency.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Input: log mel spectrogram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Architecture:</a:t>
            </a:r>
          </a:p>
          <a:p>
            <a:pPr marL="781050" lvl="1" indent="-1714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Initial pointwise convolution to adjust channels</a:t>
            </a:r>
          </a:p>
          <a:p>
            <a:pPr marL="781050" lvl="1" indent="-1714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Followed by 15 blocks, each repeated 5 times, where each block contains:</a:t>
            </a:r>
          </a:p>
          <a:p>
            <a:pPr marL="1238250" lvl="2" indent="-171450" algn="l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1D</a:t>
            </a:r>
            <a:r>
              <a:rPr lang="en-US" dirty="0"/>
              <a:t> </a:t>
            </a:r>
            <a:r>
              <a:rPr lang="en-US" dirty="0" err="1"/>
              <a:t>depthwise</a:t>
            </a:r>
            <a:r>
              <a:rPr lang="en-US" dirty="0"/>
              <a:t> convolution</a:t>
            </a:r>
          </a:p>
          <a:p>
            <a:pPr marL="1238250" lvl="2" indent="-171450" algn="l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/>
              <a:t>Pointwise convolution</a:t>
            </a:r>
          </a:p>
          <a:p>
            <a:pPr marL="1238250" lvl="2" indent="-171450" algn="l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/>
              <a:t>BatchNorm, ReLU, and residual connection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Output: Connected to a CTC layer for alignment-free sequence prediction</a:t>
            </a:r>
          </a:p>
        </p:txBody>
      </p:sp>
      <p:cxnSp>
        <p:nvCxnSpPr>
          <p:cNvPr id="8" name="Google Shape;405;p33">
            <a:extLst>
              <a:ext uri="{FF2B5EF4-FFF2-40B4-BE49-F238E27FC236}">
                <a16:creationId xmlns:a16="http://schemas.microsoft.com/office/drawing/2014/main" id="{27E70F9B-F6F7-817D-6E37-849F90943054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322862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06;p33">
            <a:extLst>
              <a:ext uri="{FF2B5EF4-FFF2-40B4-BE49-F238E27FC236}">
                <a16:creationId xmlns:a16="http://schemas.microsoft.com/office/drawing/2014/main" id="{1DB12774-2F11-DA1E-0903-E601B0C584ED}"/>
              </a:ext>
            </a:extLst>
          </p:cNvPr>
          <p:cNvCxnSpPr>
            <a:cxnSpLocks/>
          </p:cNvCxnSpPr>
          <p:nvPr/>
        </p:nvCxnSpPr>
        <p:spPr>
          <a:xfrm flipH="1">
            <a:off x="5984308" y="1473200"/>
            <a:ext cx="29539" cy="322862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91BDF98E-FA87-F257-9ACC-B3E0BDA1E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SpecAugment –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98;p33">
                <a:extLst>
                  <a:ext uri="{FF2B5EF4-FFF2-40B4-BE49-F238E27FC236}">
                    <a16:creationId xmlns:a16="http://schemas.microsoft.com/office/drawing/2014/main" id="{F97B3717-D2D3-3AD1-E866-B0ACB17AB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1" y="1317951"/>
                <a:ext cx="6881159" cy="3503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Applied during training to improve accuracy and generalization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Uses time and frequency masking on spectrograms to reduce overfitting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Integrated via </a:t>
                </a:r>
                <a:r>
                  <a:rPr lang="en-US" dirty="0" err="1"/>
                  <a:t>NeMo’s</a:t>
                </a:r>
                <a:r>
                  <a:rPr lang="en-US" dirty="0"/>
                  <a:t> </a:t>
                </a:r>
                <a:r>
                  <a:rPr lang="en-US" dirty="0" err="1"/>
                  <a:t>SpectrogramAugmentation</a:t>
                </a:r>
                <a:r>
                  <a:rPr lang="en-US" dirty="0"/>
                  <a:t> module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 config:</a:t>
                </a:r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𝑓𝑟𝑒𝑞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𝑚𝑎𝑠𝑘𝑠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1</m:t>
                    </m:r>
                  </m:oMath>
                </a14:m>
                <a:endParaRPr lang="en-US" dirty="0"/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𝑓𝑟𝑒𝑞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27</m:t>
                    </m:r>
                  </m:oMath>
                </a14:m>
                <a:endParaRPr lang="en-US" dirty="0"/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𝑚𝑎𝑠𝑘𝑠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1 </m:t>
                    </m:r>
                  </m:oMath>
                </a14:m>
                <a:endParaRPr lang="en-US" dirty="0"/>
              </a:p>
              <a:p>
                <a:pPr marL="781050" lvl="1" indent="-171450" algn="l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50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Google Shape;398;p33">
                <a:extLst>
                  <a:ext uri="{FF2B5EF4-FFF2-40B4-BE49-F238E27FC236}">
                    <a16:creationId xmlns:a16="http://schemas.microsoft.com/office/drawing/2014/main" id="{F97B3717-D2D3-3AD1-E866-B0ACB17A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1" y="1317951"/>
                <a:ext cx="6881159" cy="350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781CDD77-6ECD-5B8D-2021-E48ACA47D56B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37066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96;p33">
            <a:extLst>
              <a:ext uri="{FF2B5EF4-FFF2-40B4-BE49-F238E27FC236}">
                <a16:creationId xmlns:a16="http://schemas.microsoft.com/office/drawing/2014/main" id="{0CC168C0-F3DB-354C-6760-F266659862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Datasets</a:t>
            </a:r>
          </a:p>
        </p:txBody>
      </p:sp>
      <p:sp>
        <p:nvSpPr>
          <p:cNvPr id="7" name="Google Shape;398;p33">
            <a:extLst>
              <a:ext uri="{FF2B5EF4-FFF2-40B4-BE49-F238E27FC236}">
                <a16:creationId xmlns:a16="http://schemas.microsoft.com/office/drawing/2014/main" id="{842EE449-7D88-5CE4-E210-333B9912CB4B}"/>
              </a:ext>
            </a:extLst>
          </p:cNvPr>
          <p:cNvSpPr txBox="1">
            <a:spLocks/>
          </p:cNvSpPr>
          <p:nvPr/>
        </p:nvSpPr>
        <p:spPr>
          <a:xfrm>
            <a:off x="992841" y="1317951"/>
            <a:ext cx="6984888" cy="350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Experiments were conducted on two datasets: </a:t>
            </a:r>
            <a:r>
              <a:rPr lang="en-US" dirty="0" err="1"/>
              <a:t>LibriSpeech</a:t>
            </a:r>
            <a:r>
              <a:rPr lang="en-US" dirty="0"/>
              <a:t> (English) and </a:t>
            </a:r>
            <a:r>
              <a:rPr lang="en-US" dirty="0" err="1"/>
              <a:t>VIVOS</a:t>
            </a:r>
            <a:r>
              <a:rPr lang="en-US" dirty="0"/>
              <a:t> (Vietnamese), as per guidance.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Due to limited resources (training on Kaggle GPU </a:t>
            </a:r>
            <a:r>
              <a:rPr lang="en-US" dirty="0" err="1"/>
              <a:t>P100</a:t>
            </a:r>
            <a:r>
              <a:rPr lang="en-US" dirty="0"/>
              <a:t> with max </a:t>
            </a:r>
            <a:r>
              <a:rPr lang="en-US" dirty="0" err="1"/>
              <a:t>12h</a:t>
            </a:r>
            <a:r>
              <a:rPr lang="en-US" dirty="0"/>
              <a:t> continuous training), only </a:t>
            </a:r>
            <a:r>
              <a:rPr lang="en-US" dirty="0" err="1"/>
              <a:t>LibriSpeech</a:t>
            </a:r>
            <a:r>
              <a:rPr lang="en-US" dirty="0"/>
              <a:t> clean-100 and </a:t>
            </a:r>
            <a:r>
              <a:rPr lang="en-US" dirty="0" err="1"/>
              <a:t>VIVOS</a:t>
            </a:r>
            <a:r>
              <a:rPr lang="en-US" dirty="0"/>
              <a:t> (15 hours) were used.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VIVOS</a:t>
            </a:r>
            <a:r>
              <a:rPr lang="en-US" dirty="0"/>
              <a:t> small size highlights </a:t>
            </a:r>
            <a:r>
              <a:rPr lang="en-US" dirty="0" err="1"/>
              <a:t>SpecAugment’s</a:t>
            </a:r>
            <a:r>
              <a:rPr lang="en-US" dirty="0"/>
              <a:t> effectiveness.</a:t>
            </a:r>
          </a:p>
        </p:txBody>
      </p:sp>
      <p:cxnSp>
        <p:nvCxnSpPr>
          <p:cNvPr id="8" name="Google Shape;405;p33">
            <a:extLst>
              <a:ext uri="{FF2B5EF4-FFF2-40B4-BE49-F238E27FC236}">
                <a16:creationId xmlns:a16="http://schemas.microsoft.com/office/drawing/2014/main" id="{C3E7CDD9-C4E5-7D86-2E47-2E21FD817F4B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" name="Bảng 9">
            <a:extLst>
              <a:ext uri="{FF2B5EF4-FFF2-40B4-BE49-F238E27FC236}">
                <a16:creationId xmlns:a16="http://schemas.microsoft.com/office/drawing/2014/main" id="{E55B9A61-B454-0270-5F1A-D756AEF7C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43162"/>
              </p:ext>
            </p:extLst>
          </p:nvPr>
        </p:nvGraphicFramePr>
        <p:xfrm>
          <a:off x="1831478" y="2828096"/>
          <a:ext cx="5481044" cy="1156205"/>
        </p:xfrm>
        <a:graphic>
          <a:graphicData uri="http://schemas.openxmlformats.org/drawingml/2006/table">
            <a:tbl>
              <a:tblPr/>
              <a:tblGrid>
                <a:gridCol w="836930">
                  <a:extLst>
                    <a:ext uri="{9D8B030D-6E8A-4147-A177-3AD203B41FA5}">
                      <a16:colId xmlns:a16="http://schemas.microsoft.com/office/drawing/2014/main" val="4995839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1634160745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4080587909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2141217443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1215341968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187274942"/>
                    </a:ext>
                  </a:extLst>
                </a:gridCol>
                <a:gridCol w="774019">
                  <a:extLst>
                    <a:ext uri="{9D8B030D-6E8A-4147-A177-3AD203B41FA5}">
                      <a16:colId xmlns:a16="http://schemas.microsoft.com/office/drawing/2014/main" val="475274645"/>
                    </a:ext>
                  </a:extLst>
                </a:gridCol>
              </a:tblGrid>
              <a:tr h="5064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Speakers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Speakers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Utterances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Utterances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Duration (h)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Duration (h)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57123"/>
                  </a:ext>
                </a:extLst>
              </a:tr>
              <a:tr h="3449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LibriSpeech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28,539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2,620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1796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23899"/>
                  </a:ext>
                </a:extLst>
              </a:tr>
            </a:tbl>
          </a:graphicData>
        </a:graphic>
      </p:graphicFrame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C93D999-9DA1-0DE4-0177-23F574519C96}"/>
              </a:ext>
            </a:extLst>
          </p:cNvPr>
          <p:cNvSpPr txBox="1"/>
          <p:nvPr/>
        </p:nvSpPr>
        <p:spPr>
          <a:xfrm>
            <a:off x="1831478" y="4086472"/>
            <a:ext cx="54810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(Speakers: number of speakers, Utterances: number of transcripts (data samples), Duration: total audio length per set)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AAAEE328-17F3-0980-45B5-33F5D60FA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9BCF48C7-4402-8E1C-72AF-53BAD23EB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CD58AF70-7A69-097F-8847-E78F5EC0E7AF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666A8ED-6096-5258-0019-39FB3E2E36B0}"/>
              </a:ext>
            </a:extLst>
          </p:cNvPr>
          <p:cNvSpPr txBox="1"/>
          <p:nvPr/>
        </p:nvSpPr>
        <p:spPr>
          <a:xfrm>
            <a:off x="991789" y="1867375"/>
            <a:ext cx="5612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VIVOS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Corpus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4751AA0-D343-187C-3736-21EE7597F4F2}"/>
              </a:ext>
            </a:extLst>
          </p:cNvPr>
          <p:cNvSpPr txBox="1"/>
          <p:nvPr/>
        </p:nvSpPr>
        <p:spPr>
          <a:xfrm>
            <a:off x="992841" y="1473200"/>
            <a:ext cx="5611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mmissioner" panose="020B0604020202020204" charset="0"/>
              </a:rPr>
              <a:t>LibreSpeech</a:t>
            </a:r>
            <a:r>
              <a:rPr lang="en-US" sz="1200" b="1" dirty="0">
                <a:latin typeface="Commissioner" panose="020B0604020202020204" charset="0"/>
              </a:rPr>
              <a:t>-100</a:t>
            </a:r>
          </a:p>
        </p:txBody>
      </p:sp>
    </p:spTree>
    <p:extLst>
      <p:ext uri="{BB962C8B-B14F-4D97-AF65-F5344CB8AC3E}">
        <p14:creationId xmlns:p14="http://schemas.microsoft.com/office/powerpoint/2010/main" val="169210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63EE7471-97B3-A8B3-6D79-3BB4E4C9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4FAA8DCF-825B-DD48-D7E6-2CCB6D83C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B74FBE4E-7E0E-ECD6-F768-CC97C33C9D89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BCA2EB-E230-E3AD-9FCD-234E7B22AEB0}"/>
              </a:ext>
            </a:extLst>
          </p:cNvPr>
          <p:cNvSpPr txBox="1"/>
          <p:nvPr/>
        </p:nvSpPr>
        <p:spPr>
          <a:xfrm>
            <a:off x="992841" y="1473200"/>
            <a:ext cx="5611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mmissioner" panose="020B0604020202020204" charset="0"/>
              </a:rPr>
              <a:t>LibreSpeech</a:t>
            </a:r>
            <a:r>
              <a:rPr lang="en-US" sz="1200" b="1" dirty="0">
                <a:latin typeface="Commissioner" panose="020B0604020202020204" charset="0"/>
              </a:rPr>
              <a:t>-100</a:t>
            </a:r>
          </a:p>
        </p:txBody>
      </p:sp>
      <p:pic>
        <p:nvPicPr>
          <p:cNvPr id="8" name="Hình ảnh 7" descr="Ảnh có chứa Sơ đồ, hàng, biểu đồ, sườn dốc&#10;&#10;Nội dung do AI tạo ra có thể không chính xác.">
            <a:extLst>
              <a:ext uri="{FF2B5EF4-FFF2-40B4-BE49-F238E27FC236}">
                <a16:creationId xmlns:a16="http://schemas.microsoft.com/office/drawing/2014/main" id="{12697CB5-5947-EE46-5C75-3C701416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58" y="2286954"/>
            <a:ext cx="3520479" cy="1411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Hình ảnh 9" descr="Ảnh có chứa Sơ đồ, hàng, biểu đồ, sườn dốc&#10;&#10;Nội dung do AI tạo ra có thể không chính xác.">
            <a:extLst>
              <a:ext uri="{FF2B5EF4-FFF2-40B4-BE49-F238E27FC236}">
                <a16:creationId xmlns:a16="http://schemas.microsoft.com/office/drawing/2014/main" id="{DA9894BD-6CC2-2E19-F3EA-0CF47593B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53" y="2286954"/>
            <a:ext cx="3520479" cy="142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63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C6268D89-92B1-7C4C-24D1-9886D21F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ED6A46CA-4185-B80B-FF78-F5BB5BA0C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9ECDB446-873A-D4A1-C110-2E5321443BF2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22E4164-6668-4EB2-A0AB-8E7657DD9BA1}"/>
              </a:ext>
            </a:extLst>
          </p:cNvPr>
          <p:cNvSpPr txBox="1"/>
          <p:nvPr/>
        </p:nvSpPr>
        <p:spPr>
          <a:xfrm>
            <a:off x="992841" y="1473200"/>
            <a:ext cx="5611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ommissioner" panose="020B0604020202020204" charset="0"/>
              </a:rPr>
              <a:t>LibreSpeech</a:t>
            </a:r>
            <a:r>
              <a:rPr lang="en-US" sz="1200" b="1" dirty="0">
                <a:latin typeface="Commissioner" panose="020B0604020202020204" charset="0"/>
              </a:rPr>
              <a:t>-100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065CB6A-C5CC-145D-EBF5-213804449A61}"/>
              </a:ext>
            </a:extLst>
          </p:cNvPr>
          <p:cNvSpPr txBox="1"/>
          <p:nvPr/>
        </p:nvSpPr>
        <p:spPr>
          <a:xfrm>
            <a:off x="991789" y="5513997"/>
            <a:ext cx="5612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VIVOS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Corpus</a:t>
            </a:r>
          </a:p>
        </p:txBody>
      </p:sp>
      <p:pic>
        <p:nvPicPr>
          <p:cNvPr id="28" name="Hình ảnh 27">
            <a:extLst>
              <a:ext uri="{FF2B5EF4-FFF2-40B4-BE49-F238E27FC236}">
                <a16:creationId xmlns:a16="http://schemas.microsoft.com/office/drawing/2014/main" id="{5EF4FEDE-5EB7-FE19-144D-2292EDA4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9335" y="2286954"/>
            <a:ext cx="3511924" cy="1411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0402487C-2E7C-5B00-2308-A3BDD0C233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7753" y="2287814"/>
            <a:ext cx="3520479" cy="1419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775D2285-3712-772A-7DC4-3028527CA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00B2F1B5-0BB4-381E-DB6B-03E7B3496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AB1C75FE-BC34-81E5-2100-9141CA22CC52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A2535A5-97B9-AC95-CDBF-FF360776FCA7}"/>
              </a:ext>
            </a:extLst>
          </p:cNvPr>
          <p:cNvSpPr txBox="1"/>
          <p:nvPr/>
        </p:nvSpPr>
        <p:spPr>
          <a:xfrm>
            <a:off x="992841" y="1473200"/>
            <a:ext cx="5612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VIVOS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Corpus</a:t>
            </a:r>
          </a:p>
        </p:txBody>
      </p:sp>
      <p:pic>
        <p:nvPicPr>
          <p:cNvPr id="8" name="Hình ảnh 7" descr="Ảnh có chứa văn bản, hàng, Sơ đồ, Phông chữ&#10;&#10;Nội dung do AI tạo ra có thể không chính xác.">
            <a:extLst>
              <a:ext uri="{FF2B5EF4-FFF2-40B4-BE49-F238E27FC236}">
                <a16:creationId xmlns:a16="http://schemas.microsoft.com/office/drawing/2014/main" id="{0E056C14-2EA8-CC21-2346-B7D0ECB6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42" y="2356910"/>
            <a:ext cx="4572002" cy="183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8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D503DC3D-63D4-B3AD-EF24-3D82AE2C3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/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/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/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/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4281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71" name="Google Shape;371;p31"/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/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/>
          <p:cNvCxnSpPr/>
          <p:nvPr/>
        </p:nvCxnSpPr>
        <p:spPr>
          <a:xfrm>
            <a:off x="4452225" y="156232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713A261-DA92-3385-8F19-CCA6CFB6C318}"/>
              </a:ext>
            </a:extLst>
          </p:cNvPr>
          <p:cNvSpPr txBox="1"/>
          <p:nvPr/>
        </p:nvSpPr>
        <p:spPr>
          <a:xfrm>
            <a:off x="654050" y="275266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6F304F"/>
                </a:solidFill>
                <a:effectLst/>
                <a:uLnTx/>
                <a:uFillTx/>
                <a:latin typeface="Righteous"/>
                <a:sym typeface="Righteous"/>
              </a:rPr>
              <a:t>1</a:t>
            </a:r>
            <a:endParaRPr lang="en-US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94B05486-FD56-018C-5F7F-FAE203BD3CF0}"/>
              </a:ext>
            </a:extLst>
          </p:cNvPr>
          <p:cNvSpPr txBox="1"/>
          <p:nvPr/>
        </p:nvSpPr>
        <p:spPr>
          <a:xfrm>
            <a:off x="5166500" y="1355255"/>
            <a:ext cx="486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6F304F"/>
                </a:solidFill>
                <a:effectLst/>
                <a:uLnTx/>
                <a:uFillTx/>
                <a:latin typeface="Righteous"/>
                <a:sym typeface="Righteous"/>
              </a:rPr>
              <a:t>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A3F8DCAF-4D2D-9C74-6E1B-C1F95F6E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E5BA819E-132C-5AD7-6CEE-EB691B2BF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A948066D-C683-6E30-B61D-EDF587B2D176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02F4FD3-18AC-F09E-7491-3D4421D67A70}"/>
              </a:ext>
            </a:extLst>
          </p:cNvPr>
          <p:cNvSpPr txBox="1"/>
          <p:nvPr/>
        </p:nvSpPr>
        <p:spPr>
          <a:xfrm>
            <a:off x="992841" y="1473200"/>
            <a:ext cx="5612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VIVOS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missioner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Corpus</a:t>
            </a:r>
          </a:p>
        </p:txBody>
      </p:sp>
      <p:pic>
        <p:nvPicPr>
          <p:cNvPr id="3" name="Hình ảnh 2" descr="Ảnh có chứa hàng, Sơ đồ, biểu đồ&#10;&#10;Nội dung do AI tạo ra có thể không chính xác.">
            <a:extLst>
              <a:ext uri="{FF2B5EF4-FFF2-40B4-BE49-F238E27FC236}">
                <a16:creationId xmlns:a16="http://schemas.microsoft.com/office/drawing/2014/main" id="{03437FDD-1692-BA25-7653-A83D1368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43" y="2361375"/>
            <a:ext cx="4572001" cy="1832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08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63913387-24A4-4076-4F90-5FEA0932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33">
            <a:extLst>
              <a:ext uri="{FF2B5EF4-FFF2-40B4-BE49-F238E27FC236}">
                <a16:creationId xmlns:a16="http://schemas.microsoft.com/office/drawing/2014/main" id="{E587E987-8C87-94EC-9380-A33B69053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Results and Observations</a:t>
            </a:r>
          </a:p>
        </p:txBody>
      </p:sp>
      <p:cxnSp>
        <p:nvCxnSpPr>
          <p:cNvPr id="6" name="Google Shape;405;p33">
            <a:extLst>
              <a:ext uri="{FF2B5EF4-FFF2-40B4-BE49-F238E27FC236}">
                <a16:creationId xmlns:a16="http://schemas.microsoft.com/office/drawing/2014/main" id="{7C534D7C-5FC7-D0CB-957C-00AA4D438020}"/>
              </a:ext>
            </a:extLst>
          </p:cNvPr>
          <p:cNvCxnSpPr>
            <a:cxnSpLocks/>
          </p:cNvCxnSpPr>
          <p:nvPr/>
        </p:nvCxnSpPr>
        <p:spPr>
          <a:xfrm>
            <a:off x="992841" y="1473200"/>
            <a:ext cx="0" cy="272099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4AE28F-DA9D-D483-06C1-C6CC64745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18613"/>
              </p:ext>
            </p:extLst>
          </p:nvPr>
        </p:nvGraphicFramePr>
        <p:xfrm>
          <a:off x="1682069" y="4029820"/>
          <a:ext cx="6035040" cy="668655"/>
        </p:xfrm>
        <a:graphic>
          <a:graphicData uri="http://schemas.openxmlformats.org/drawingml/2006/table">
            <a:tbl>
              <a:tblPr firstRow="1" firstCol="1" bandRow="1">
                <a:tableStyleId>{E824DE52-E386-4DC7-9226-DD52D25F573D}</a:tableStyleId>
              </a:tblPr>
              <a:tblGrid>
                <a:gridCol w="1207008">
                  <a:extLst>
                    <a:ext uri="{9D8B030D-6E8A-4147-A177-3AD203B41FA5}">
                      <a16:colId xmlns:a16="http://schemas.microsoft.com/office/drawing/2014/main" val="877526071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1146995346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3994520210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068330039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414956808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No Fussion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With Fussion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994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LibreSpeech-100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VIVOS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LibreSpeech-100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VIVOS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592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QuartzNet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0.1833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0.3006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0.2739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907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QuartzNet+SpecAug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0.1664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0.2723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-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0.2310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754936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71EB3B-31D8-F172-AF8E-FB842640F8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27"/>
          <a:stretch>
            <a:fillRect/>
          </a:stretch>
        </p:blipFill>
        <p:spPr bwMode="auto">
          <a:xfrm>
            <a:off x="2691210" y="1016362"/>
            <a:ext cx="3903345" cy="2456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C1F0A-3793-994C-C9B1-9DD6A373D348}"/>
              </a:ext>
            </a:extLst>
          </p:cNvPr>
          <p:cNvSpPr txBox="1"/>
          <p:nvPr/>
        </p:nvSpPr>
        <p:spPr>
          <a:xfrm>
            <a:off x="1571846" y="3496047"/>
            <a:ext cx="5610446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228600" algn="ctr">
              <a:lnSpc>
                <a:spcPct val="115000"/>
              </a:lnSpc>
              <a:spcAft>
                <a:spcPts val="60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Thay đổi thành phần decoder (Bên phải: QuartzNet gốc, bên trái: kết hợp với RNN-T)</a:t>
            </a:r>
          </a:p>
        </p:txBody>
      </p:sp>
    </p:spTree>
    <p:extLst>
      <p:ext uri="{BB962C8B-B14F-4D97-AF65-F5344CB8AC3E}">
        <p14:creationId xmlns:p14="http://schemas.microsoft.com/office/powerpoint/2010/main" val="230504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>
            <a:spLocks noGrp="1"/>
          </p:cNvSpPr>
          <p:nvPr>
            <p:ph type="subTitle" idx="4"/>
          </p:nvPr>
        </p:nvSpPr>
        <p:spPr>
          <a:xfrm>
            <a:off x="4263355" y="2186736"/>
            <a:ext cx="3083595" cy="65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Data Augmentation Approaches</a:t>
            </a:r>
          </a:p>
        </p:txBody>
      </p:sp>
      <p:sp>
        <p:nvSpPr>
          <p:cNvPr id="396" name="Google Shape;39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Challenges in ASR and Limitations of Existing Augmentation</a:t>
            </a:r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1"/>
          </p:nvPr>
        </p:nvSpPr>
        <p:spPr>
          <a:xfrm>
            <a:off x="4263355" y="2942089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Data Requirements: Methods require additional data 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Computational Complexity: Operating on raw audio is computationally expensive</a:t>
            </a:r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2"/>
          </p:nvPr>
        </p:nvSpPr>
        <p:spPr>
          <a:xfrm>
            <a:off x="1150756" y="2950195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Modern ASR systems (e.g., LAS) perform well but are prone to overfitting, especially with limited training data.</a:t>
            </a:r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3"/>
          </p:nvPr>
        </p:nvSpPr>
        <p:spPr>
          <a:xfrm>
            <a:off x="1150446" y="2433086"/>
            <a:ext cx="28104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in Deep Learning ASR</a:t>
            </a:r>
            <a:endParaRPr dirty="0"/>
          </a:p>
        </p:txBody>
      </p:sp>
      <p:cxnSp>
        <p:nvCxnSpPr>
          <p:cNvPr id="405" name="Google Shape;405;p33"/>
          <p:cNvCxnSpPr>
            <a:cxnSpLocks/>
          </p:cNvCxnSpPr>
          <p:nvPr/>
        </p:nvCxnSpPr>
        <p:spPr>
          <a:xfrm>
            <a:off x="992841" y="1935405"/>
            <a:ext cx="0" cy="242069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3"/>
          <p:cNvCxnSpPr>
            <a:cxnSpLocks/>
          </p:cNvCxnSpPr>
          <p:nvPr/>
        </p:nvCxnSpPr>
        <p:spPr>
          <a:xfrm>
            <a:off x="4124182" y="1935405"/>
            <a:ext cx="0" cy="24206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5065;p60">
            <a:extLst>
              <a:ext uri="{FF2B5EF4-FFF2-40B4-BE49-F238E27FC236}">
                <a16:creationId xmlns:a16="http://schemas.microsoft.com/office/drawing/2014/main" id="{2D21447B-8398-10CA-3E6D-9F231371FD70}"/>
              </a:ext>
            </a:extLst>
          </p:cNvPr>
          <p:cNvGrpSpPr/>
          <p:nvPr/>
        </p:nvGrpSpPr>
        <p:grpSpPr>
          <a:xfrm>
            <a:off x="4319106" y="1765778"/>
            <a:ext cx="339253" cy="339253"/>
            <a:chOff x="2085525" y="4992125"/>
            <a:chExt cx="481825" cy="481825"/>
          </a:xfrm>
        </p:grpSpPr>
        <p:sp>
          <p:nvSpPr>
            <p:cNvPr id="3" name="Google Shape;5066;p60">
              <a:extLst>
                <a:ext uri="{FF2B5EF4-FFF2-40B4-BE49-F238E27FC236}">
                  <a16:creationId xmlns:a16="http://schemas.microsoft.com/office/drawing/2014/main" id="{B703FC48-7D0B-0DB0-2E75-13FD19E9E9A1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</a:endParaRPr>
            </a:p>
          </p:txBody>
        </p:sp>
        <p:sp>
          <p:nvSpPr>
            <p:cNvPr id="4" name="Google Shape;5067;p60">
              <a:extLst>
                <a:ext uri="{FF2B5EF4-FFF2-40B4-BE49-F238E27FC236}">
                  <a16:creationId xmlns:a16="http://schemas.microsoft.com/office/drawing/2014/main" id="{AC096E88-A0A6-A560-6E52-C4517F2D3CA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5072;p60">
            <a:extLst>
              <a:ext uri="{FF2B5EF4-FFF2-40B4-BE49-F238E27FC236}">
                <a16:creationId xmlns:a16="http://schemas.microsoft.com/office/drawing/2014/main" id="{CB47E0E9-E096-D55C-7C13-B043C54E680C}"/>
              </a:ext>
            </a:extLst>
          </p:cNvPr>
          <p:cNvGrpSpPr/>
          <p:nvPr/>
        </p:nvGrpSpPr>
        <p:grpSpPr>
          <a:xfrm>
            <a:off x="1219516" y="1747911"/>
            <a:ext cx="339253" cy="339253"/>
            <a:chOff x="3271200" y="4992125"/>
            <a:chExt cx="481825" cy="481825"/>
          </a:xfrm>
        </p:grpSpPr>
        <p:sp>
          <p:nvSpPr>
            <p:cNvPr id="6" name="Google Shape;5073;p60">
              <a:extLst>
                <a:ext uri="{FF2B5EF4-FFF2-40B4-BE49-F238E27FC236}">
                  <a16:creationId xmlns:a16="http://schemas.microsoft.com/office/drawing/2014/main" id="{2CBF5C98-9465-7B60-2CC0-3F374A77B79F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</a:endParaRPr>
            </a:p>
          </p:txBody>
        </p:sp>
        <p:sp>
          <p:nvSpPr>
            <p:cNvPr id="7" name="Google Shape;5074;p60">
              <a:extLst>
                <a:ext uri="{FF2B5EF4-FFF2-40B4-BE49-F238E27FC236}">
                  <a16:creationId xmlns:a16="http://schemas.microsoft.com/office/drawing/2014/main" id="{3B2B63D9-D881-1931-FED8-599AD8BA56E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</a:endParaRPr>
            </a:p>
          </p:txBody>
        </p:sp>
        <p:sp>
          <p:nvSpPr>
            <p:cNvPr id="8" name="Google Shape;5075;p60">
              <a:extLst>
                <a:ext uri="{FF2B5EF4-FFF2-40B4-BE49-F238E27FC236}">
                  <a16:creationId xmlns:a16="http://schemas.microsoft.com/office/drawing/2014/main" id="{3217295A-70DD-DD5F-9FB0-D0A349F3C073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5;p33">
            <a:extLst>
              <a:ext uri="{FF2B5EF4-FFF2-40B4-BE49-F238E27FC236}">
                <a16:creationId xmlns:a16="http://schemas.microsoft.com/office/drawing/2014/main" id="{675A5D25-AAA3-5F7C-4C12-0E43C49604ED}"/>
              </a:ext>
            </a:extLst>
          </p:cNvPr>
          <p:cNvSpPr txBox="1">
            <a:spLocks/>
          </p:cNvSpPr>
          <p:nvPr/>
        </p:nvSpPr>
        <p:spPr>
          <a:xfrm>
            <a:off x="4263355" y="2433086"/>
            <a:ext cx="3318544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What SpecAugment proposes</a:t>
            </a:r>
            <a:endParaRPr lang="en-US" dirty="0"/>
          </a:p>
        </p:txBody>
      </p:sp>
      <p:sp>
        <p:nvSpPr>
          <p:cNvPr id="5" name="Google Shape;396;p33">
            <a:extLst>
              <a:ext uri="{FF2B5EF4-FFF2-40B4-BE49-F238E27FC236}">
                <a16:creationId xmlns:a16="http://schemas.microsoft.com/office/drawing/2014/main" id="{1167F743-BE7F-0305-FBFB-B2B3EAABA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Motivation Behind SpecAugment</a:t>
            </a:r>
          </a:p>
        </p:txBody>
      </p:sp>
      <p:sp>
        <p:nvSpPr>
          <p:cNvPr id="6" name="Google Shape;397;p33">
            <a:extLst>
              <a:ext uri="{FF2B5EF4-FFF2-40B4-BE49-F238E27FC236}">
                <a16:creationId xmlns:a16="http://schemas.microsoft.com/office/drawing/2014/main" id="{C1151A6F-E7AA-69CA-B42F-128A855F2524}"/>
              </a:ext>
            </a:extLst>
          </p:cNvPr>
          <p:cNvSpPr txBox="1">
            <a:spLocks/>
          </p:cNvSpPr>
          <p:nvPr/>
        </p:nvSpPr>
        <p:spPr>
          <a:xfrm>
            <a:off x="4263355" y="2844179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SpecAugment introduces three direct transformations on log mel spectrogram: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Time Warping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Frequency Masking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Time Masking</a:t>
            </a:r>
            <a:endParaRPr lang="en-US" dirty="0"/>
          </a:p>
        </p:txBody>
      </p:sp>
      <p:sp>
        <p:nvSpPr>
          <p:cNvPr id="7" name="Google Shape;398;p33">
            <a:extLst>
              <a:ext uri="{FF2B5EF4-FFF2-40B4-BE49-F238E27FC236}">
                <a16:creationId xmlns:a16="http://schemas.microsoft.com/office/drawing/2014/main" id="{5F961D5F-DC27-19E4-7FB2-7D95A1A4DB88}"/>
              </a:ext>
            </a:extLst>
          </p:cNvPr>
          <p:cNvSpPr txBox="1">
            <a:spLocks/>
          </p:cNvSpPr>
          <p:nvPr/>
        </p:nvSpPr>
        <p:spPr>
          <a:xfrm>
            <a:off x="1150756" y="2950195"/>
            <a:ext cx="28104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From the limitations, arises the need for: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 simple, low-cost method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That works without additional data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And can be applied directly on features (not raw audio)</a:t>
            </a:r>
            <a:endParaRPr lang="en-US" dirty="0"/>
          </a:p>
        </p:txBody>
      </p:sp>
      <p:sp>
        <p:nvSpPr>
          <p:cNvPr id="8" name="Google Shape;399;p33">
            <a:extLst>
              <a:ext uri="{FF2B5EF4-FFF2-40B4-BE49-F238E27FC236}">
                <a16:creationId xmlns:a16="http://schemas.microsoft.com/office/drawing/2014/main" id="{18F93DE5-789E-44E7-195A-505A4FB008DC}"/>
              </a:ext>
            </a:extLst>
          </p:cNvPr>
          <p:cNvSpPr txBox="1">
            <a:spLocks/>
          </p:cNvSpPr>
          <p:nvPr/>
        </p:nvSpPr>
        <p:spPr>
          <a:xfrm>
            <a:off x="1150446" y="2433086"/>
            <a:ext cx="2810400" cy="4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Motivation for a New Approach</a:t>
            </a:r>
            <a:endParaRPr lang="en-US" dirty="0"/>
          </a:p>
        </p:txBody>
      </p:sp>
      <p:cxnSp>
        <p:nvCxnSpPr>
          <p:cNvPr id="9" name="Google Shape;405;p33">
            <a:extLst>
              <a:ext uri="{FF2B5EF4-FFF2-40B4-BE49-F238E27FC236}">
                <a16:creationId xmlns:a16="http://schemas.microsoft.com/office/drawing/2014/main" id="{F2840D46-B5AB-0F5C-FFF4-E17C2144AF64}"/>
              </a:ext>
            </a:extLst>
          </p:cNvPr>
          <p:cNvCxnSpPr>
            <a:cxnSpLocks/>
          </p:cNvCxnSpPr>
          <p:nvPr/>
        </p:nvCxnSpPr>
        <p:spPr>
          <a:xfrm>
            <a:off x="992841" y="1935405"/>
            <a:ext cx="0" cy="242069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406;p33">
            <a:extLst>
              <a:ext uri="{FF2B5EF4-FFF2-40B4-BE49-F238E27FC236}">
                <a16:creationId xmlns:a16="http://schemas.microsoft.com/office/drawing/2014/main" id="{31B6EA98-A1D8-EBD0-FB0E-7E1FBA3BBCC3}"/>
              </a:ext>
            </a:extLst>
          </p:cNvPr>
          <p:cNvCxnSpPr>
            <a:cxnSpLocks/>
          </p:cNvCxnSpPr>
          <p:nvPr/>
        </p:nvCxnSpPr>
        <p:spPr>
          <a:xfrm>
            <a:off x="4124182" y="1935405"/>
            <a:ext cx="0" cy="24206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5206;p61">
            <a:extLst>
              <a:ext uri="{FF2B5EF4-FFF2-40B4-BE49-F238E27FC236}">
                <a16:creationId xmlns:a16="http://schemas.microsoft.com/office/drawing/2014/main" id="{80C04816-C86B-E176-D02E-C24ACE45869D}"/>
              </a:ext>
            </a:extLst>
          </p:cNvPr>
          <p:cNvGrpSpPr/>
          <p:nvPr/>
        </p:nvGrpSpPr>
        <p:grpSpPr>
          <a:xfrm>
            <a:off x="1209850" y="1764112"/>
            <a:ext cx="375465" cy="371814"/>
            <a:chOff x="-37385100" y="3949908"/>
            <a:chExt cx="321350" cy="318225"/>
          </a:xfrm>
        </p:grpSpPr>
        <p:sp>
          <p:nvSpPr>
            <p:cNvPr id="12" name="Google Shape;5207;p61">
              <a:extLst>
                <a:ext uri="{FF2B5EF4-FFF2-40B4-BE49-F238E27FC236}">
                  <a16:creationId xmlns:a16="http://schemas.microsoft.com/office/drawing/2014/main" id="{28837A2C-9589-08BA-A262-39065522ED5C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8;p61">
              <a:extLst>
                <a:ext uri="{FF2B5EF4-FFF2-40B4-BE49-F238E27FC236}">
                  <a16:creationId xmlns:a16="http://schemas.microsoft.com/office/drawing/2014/main" id="{AFF9CAE8-DE9D-E822-D870-AD03862D5724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5062;p60">
            <a:extLst>
              <a:ext uri="{FF2B5EF4-FFF2-40B4-BE49-F238E27FC236}">
                <a16:creationId xmlns:a16="http://schemas.microsoft.com/office/drawing/2014/main" id="{7380C60F-A6FD-994F-30F6-F0826933CF93}"/>
              </a:ext>
            </a:extLst>
          </p:cNvPr>
          <p:cNvGrpSpPr/>
          <p:nvPr/>
        </p:nvGrpSpPr>
        <p:grpSpPr>
          <a:xfrm>
            <a:off x="4320252" y="1765778"/>
            <a:ext cx="339253" cy="339253"/>
            <a:chOff x="1492675" y="4992125"/>
            <a:chExt cx="481825" cy="481825"/>
          </a:xfrm>
        </p:grpSpPr>
        <p:sp>
          <p:nvSpPr>
            <p:cNvPr id="15" name="Google Shape;5063;p60">
              <a:extLst>
                <a:ext uri="{FF2B5EF4-FFF2-40B4-BE49-F238E27FC236}">
                  <a16:creationId xmlns:a16="http://schemas.microsoft.com/office/drawing/2014/main" id="{24B604A8-844D-3DD9-2858-3E3427D61EA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064;p60">
              <a:extLst>
                <a:ext uri="{FF2B5EF4-FFF2-40B4-BE49-F238E27FC236}">
                  <a16:creationId xmlns:a16="http://schemas.microsoft.com/office/drawing/2014/main" id="{DE5FC7E6-CAE8-3E76-977E-43133C6686F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9623BC3C-CD88-B5E9-EF8D-6CDBCA14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1A62115F-C686-30C4-C874-102B9FB16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7EA26B20-B7EA-3652-680F-D72DFBBC1561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B476BC1D-5A07-4212-FCAA-DBA6B4DD9A9D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A1D5C31B-5947-B210-3CD1-FD900DF01F60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79BCFFC8-63DC-4909-3235-6310A75D7652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6BE2E842-174E-CCDE-CBC5-68D77FCA6798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6B748E50-D198-A57F-016E-967F28BAF7A2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526D8030-FEDB-DDE6-80E7-1EFEFFEFCAB4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>
            <a:extLst>
              <a:ext uri="{FF2B5EF4-FFF2-40B4-BE49-F238E27FC236}">
                <a16:creationId xmlns:a16="http://schemas.microsoft.com/office/drawing/2014/main" id="{39517B70-1905-91F9-98E2-3B69C2AC8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4281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0CDC089F-814E-8BD4-6C22-E9683B6AD7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1982AF8A-974B-F72E-F9A8-01BC757E284D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>
            <a:extLst>
              <a:ext uri="{FF2B5EF4-FFF2-40B4-BE49-F238E27FC236}">
                <a16:creationId xmlns:a16="http://schemas.microsoft.com/office/drawing/2014/main" id="{A0706796-EB99-E3CF-1518-BE0F81447392}"/>
              </a:ext>
            </a:extLst>
          </p:cNvPr>
          <p:cNvCxnSpPr/>
          <p:nvPr/>
        </p:nvCxnSpPr>
        <p:spPr>
          <a:xfrm>
            <a:off x="4452225" y="156232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2BD53D5-9AF3-0F98-B523-273A9D18CC58}"/>
              </a:ext>
            </a:extLst>
          </p:cNvPr>
          <p:cNvSpPr txBox="1"/>
          <p:nvPr/>
        </p:nvSpPr>
        <p:spPr>
          <a:xfrm>
            <a:off x="5166500" y="1355255"/>
            <a:ext cx="486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6F304F"/>
                </a:solidFill>
                <a:effectLst/>
                <a:uLnTx/>
                <a:uFillTx/>
                <a:latin typeface="Righteous"/>
                <a:sym typeface="Righteous"/>
              </a:rPr>
              <a:t>1</a:t>
            </a:r>
            <a:endParaRPr lang="en-US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81D6A5E-BA02-3910-989C-E7D3ED4BAB8A}"/>
              </a:ext>
            </a:extLst>
          </p:cNvPr>
          <p:cNvSpPr txBox="1"/>
          <p:nvPr/>
        </p:nvSpPr>
        <p:spPr>
          <a:xfrm>
            <a:off x="5166697" y="-13514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6F304F"/>
                </a:solidFill>
                <a:effectLst/>
                <a:uLnTx/>
                <a:uFillTx/>
                <a:latin typeface="Righteous"/>
                <a:sym typeface="Righteous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7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8BBD5187-DAF4-F01B-CD56-F42B1F10A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>
            <a:extLst>
              <a:ext uri="{FF2B5EF4-FFF2-40B4-BE49-F238E27FC236}">
                <a16:creationId xmlns:a16="http://schemas.microsoft.com/office/drawing/2014/main" id="{AC5E3BB9-CD13-4FA0-E483-531B3561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196" y="943398"/>
            <a:ext cx="3089880" cy="3089880"/>
          </a:xfrm>
          <a:prstGeom prst="rect">
            <a:avLst/>
          </a:prstGeom>
        </p:spPr>
      </p:pic>
      <p:grpSp>
        <p:nvGrpSpPr>
          <p:cNvPr id="363" name="Google Shape;363;p31">
            <a:extLst>
              <a:ext uri="{FF2B5EF4-FFF2-40B4-BE49-F238E27FC236}">
                <a16:creationId xmlns:a16="http://schemas.microsoft.com/office/drawing/2014/main" id="{2687EA08-8C99-90D3-8653-6E8F9DB46676}"/>
              </a:ext>
            </a:extLst>
          </p:cNvPr>
          <p:cNvGrpSpPr/>
          <p:nvPr/>
        </p:nvGrpSpPr>
        <p:grpSpPr>
          <a:xfrm>
            <a:off x="151049" y="384988"/>
            <a:ext cx="1809310" cy="1809113"/>
            <a:chOff x="151049" y="461188"/>
            <a:chExt cx="1809310" cy="1809113"/>
          </a:xfrm>
        </p:grpSpPr>
        <p:sp>
          <p:nvSpPr>
            <p:cNvPr id="364" name="Google Shape;364;p31">
              <a:extLst>
                <a:ext uri="{FF2B5EF4-FFF2-40B4-BE49-F238E27FC236}">
                  <a16:creationId xmlns:a16="http://schemas.microsoft.com/office/drawing/2014/main" id="{393E1777-9A0D-3610-89A2-6D698D141EFD}"/>
                </a:ext>
              </a:extLst>
            </p:cNvPr>
            <p:cNvSpPr/>
            <p:nvPr/>
          </p:nvSpPr>
          <p:spPr>
            <a:xfrm rot="-8100476">
              <a:off x="554461" y="587682"/>
              <a:ext cx="1002486" cy="1556126"/>
            </a:xfrm>
            <a:custGeom>
              <a:avLst/>
              <a:gdLst/>
              <a:ahLst/>
              <a:cxnLst/>
              <a:rect l="l" t="t" r="r" b="b"/>
              <a:pathLst>
                <a:path w="78599" h="79290" extrusionOk="0">
                  <a:moveTo>
                    <a:pt x="43514" y="0"/>
                  </a:moveTo>
                  <a:cubicBezTo>
                    <a:pt x="31290" y="0"/>
                    <a:pt x="17254" y="7381"/>
                    <a:pt x="11029" y="15091"/>
                  </a:cubicBezTo>
                  <a:cubicBezTo>
                    <a:pt x="156" y="28584"/>
                    <a:pt x="1" y="49625"/>
                    <a:pt x="10702" y="63256"/>
                  </a:cubicBezTo>
                  <a:cubicBezTo>
                    <a:pt x="17561" y="71992"/>
                    <a:pt x="28176" y="77472"/>
                    <a:pt x="39187" y="78920"/>
                  </a:cubicBezTo>
                  <a:cubicBezTo>
                    <a:pt x="41079" y="79164"/>
                    <a:pt x="42995" y="79290"/>
                    <a:pt x="44911" y="79290"/>
                  </a:cubicBezTo>
                  <a:cubicBezTo>
                    <a:pt x="52333" y="79290"/>
                    <a:pt x="59761" y="77403"/>
                    <a:pt x="65829" y="73199"/>
                  </a:cubicBezTo>
                  <a:cubicBezTo>
                    <a:pt x="73480" y="67908"/>
                    <a:pt x="78598" y="58689"/>
                    <a:pt x="77805" y="49435"/>
                  </a:cubicBezTo>
                  <a:cubicBezTo>
                    <a:pt x="77013" y="40336"/>
                    <a:pt x="71136" y="33219"/>
                    <a:pt x="67001" y="25465"/>
                  </a:cubicBezTo>
                  <a:cubicBezTo>
                    <a:pt x="63502" y="18882"/>
                    <a:pt x="62589" y="8353"/>
                    <a:pt x="56489" y="3838"/>
                  </a:cubicBezTo>
                  <a:cubicBezTo>
                    <a:pt x="52831" y="1137"/>
                    <a:pt x="48312" y="0"/>
                    <a:pt x="43514" y="0"/>
                  </a:cubicBezTo>
                  <a:close/>
                </a:path>
              </a:pathLst>
            </a:custGeom>
            <a:solidFill>
              <a:srgbClr val="A1BD91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5" name="Google Shape;365;p31">
              <a:extLst>
                <a:ext uri="{FF2B5EF4-FFF2-40B4-BE49-F238E27FC236}">
                  <a16:creationId xmlns:a16="http://schemas.microsoft.com/office/drawing/2014/main" id="{EF098BC6-7C70-3BE7-B49F-5B250945EB49}"/>
                </a:ext>
              </a:extLst>
            </p:cNvPr>
            <p:cNvGrpSpPr/>
            <p:nvPr/>
          </p:nvGrpSpPr>
          <p:grpSpPr>
            <a:xfrm>
              <a:off x="1365019" y="571004"/>
              <a:ext cx="246227" cy="246461"/>
              <a:chOff x="3299400" y="1145880"/>
              <a:chExt cx="477000" cy="477360"/>
            </a:xfrm>
          </p:grpSpPr>
          <p:sp>
            <p:nvSpPr>
              <p:cNvPr id="366" name="Google Shape;366;p31">
                <a:extLst>
                  <a:ext uri="{FF2B5EF4-FFF2-40B4-BE49-F238E27FC236}">
                    <a16:creationId xmlns:a16="http://schemas.microsoft.com/office/drawing/2014/main" id="{F2C7B734-9E6D-280C-0B63-4F27EFE6350A}"/>
                  </a:ext>
                </a:extLst>
              </p:cNvPr>
              <p:cNvSpPr/>
              <p:nvPr/>
            </p:nvSpPr>
            <p:spPr>
              <a:xfrm>
                <a:off x="357336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464" y="18"/>
                    </a:moveTo>
                    <a:lnTo>
                      <a:pt x="17" y="464"/>
                    </a:lnTo>
                    <a:cubicBezTo>
                      <a:pt x="-36" y="518"/>
                      <a:pt x="47" y="601"/>
                      <a:pt x="100" y="547"/>
                    </a:cubicBezTo>
                    <a:lnTo>
                      <a:pt x="547" y="101"/>
                    </a:lnTo>
                    <a:cubicBezTo>
                      <a:pt x="600" y="47"/>
                      <a:pt x="518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>
                <a:extLst>
                  <a:ext uri="{FF2B5EF4-FFF2-40B4-BE49-F238E27FC236}">
                    <a16:creationId xmlns:a16="http://schemas.microsoft.com/office/drawing/2014/main" id="{DD373EC2-A1E4-6437-DA33-E9CAAE0F67D8}"/>
                  </a:ext>
                </a:extLst>
              </p:cNvPr>
              <p:cNvSpPr/>
              <p:nvPr/>
            </p:nvSpPr>
            <p:spPr>
              <a:xfrm>
                <a:off x="329940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464" y="18"/>
                    </a:moveTo>
                    <a:lnTo>
                      <a:pt x="17" y="465"/>
                    </a:lnTo>
                    <a:cubicBezTo>
                      <a:pt x="-36" y="518"/>
                      <a:pt x="47" y="601"/>
                      <a:pt x="100" y="548"/>
                    </a:cubicBezTo>
                    <a:lnTo>
                      <a:pt x="547" y="101"/>
                    </a:lnTo>
                    <a:cubicBezTo>
                      <a:pt x="600" y="47"/>
                      <a:pt x="517" y="-36"/>
                      <a:pt x="464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1">
                <a:extLst>
                  <a:ext uri="{FF2B5EF4-FFF2-40B4-BE49-F238E27FC236}">
                    <a16:creationId xmlns:a16="http://schemas.microsoft.com/office/drawing/2014/main" id="{4322B028-CADF-52D3-E8DA-E0AB3801690B}"/>
                  </a:ext>
                </a:extLst>
              </p:cNvPr>
              <p:cNvSpPr/>
              <p:nvPr/>
            </p:nvSpPr>
            <p:spPr>
              <a:xfrm>
                <a:off x="3573360" y="1419840"/>
                <a:ext cx="203040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5" extrusionOk="0">
                    <a:moveTo>
                      <a:pt x="547" y="465"/>
                    </a:moveTo>
                    <a:lnTo>
                      <a:pt x="100" y="18"/>
                    </a:lnTo>
                    <a:cubicBezTo>
                      <a:pt x="47" y="-36"/>
                      <a:pt x="-36" y="47"/>
                      <a:pt x="18" y="101"/>
                    </a:cubicBezTo>
                    <a:lnTo>
                      <a:pt x="464" y="548"/>
                    </a:lnTo>
                    <a:cubicBezTo>
                      <a:pt x="518" y="601"/>
                      <a:pt x="601" y="518"/>
                      <a:pt x="547" y="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1">
                <a:extLst>
                  <a:ext uri="{FF2B5EF4-FFF2-40B4-BE49-F238E27FC236}">
                    <a16:creationId xmlns:a16="http://schemas.microsoft.com/office/drawing/2014/main" id="{4A4C8447-643F-3B2B-1549-66767646A536}"/>
                  </a:ext>
                </a:extLst>
              </p:cNvPr>
              <p:cNvSpPr/>
              <p:nvPr/>
            </p:nvSpPr>
            <p:spPr>
              <a:xfrm>
                <a:off x="3299400" y="1145880"/>
                <a:ext cx="203040" cy="20304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64" extrusionOk="0">
                    <a:moveTo>
                      <a:pt x="547" y="464"/>
                    </a:moveTo>
                    <a:lnTo>
                      <a:pt x="100" y="17"/>
                    </a:lnTo>
                    <a:cubicBezTo>
                      <a:pt x="47" y="-36"/>
                      <a:pt x="-36" y="47"/>
                      <a:pt x="17" y="100"/>
                    </a:cubicBezTo>
                    <a:lnTo>
                      <a:pt x="464" y="547"/>
                    </a:lnTo>
                    <a:cubicBezTo>
                      <a:pt x="517" y="601"/>
                      <a:pt x="601" y="518"/>
                      <a:pt x="547" y="4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0" name="Google Shape;370;p31">
            <a:extLst>
              <a:ext uri="{FF2B5EF4-FFF2-40B4-BE49-F238E27FC236}">
                <a16:creationId xmlns:a16="http://schemas.microsoft.com/office/drawing/2014/main" id="{E2D69DCA-BA2F-27A1-810C-97FDDF878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800" y="2488363"/>
            <a:ext cx="34281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SpecAugment Methods</a:t>
            </a: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0E16801E-EDDD-B0C3-71CD-95DD16859C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6800" y="1432038"/>
            <a:ext cx="17454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373" name="Google Shape;373;p31">
            <a:extLst>
              <a:ext uri="{FF2B5EF4-FFF2-40B4-BE49-F238E27FC236}">
                <a16:creationId xmlns:a16="http://schemas.microsoft.com/office/drawing/2014/main" id="{7FBDD6B1-01B9-6DD3-A13C-8BA7E41A270B}"/>
              </a:ext>
            </a:extLst>
          </p:cNvPr>
          <p:cNvSpPr/>
          <p:nvPr/>
        </p:nvSpPr>
        <p:spPr>
          <a:xfrm>
            <a:off x="2480673" y="3314291"/>
            <a:ext cx="1745403" cy="1505409"/>
          </a:xfrm>
          <a:custGeom>
            <a:avLst/>
            <a:gdLst/>
            <a:ahLst/>
            <a:cxnLst/>
            <a:rect l="l" t="t" r="r" b="b"/>
            <a:pathLst>
              <a:path w="5753" h="4962" extrusionOk="0">
                <a:moveTo>
                  <a:pt x="5281" y="4960"/>
                </a:moveTo>
                <a:cubicBezTo>
                  <a:pt x="5270" y="4961"/>
                  <a:pt x="5260" y="4962"/>
                  <a:pt x="5250" y="4962"/>
                </a:cubicBezTo>
                <a:cubicBezTo>
                  <a:pt x="5110" y="4964"/>
                  <a:pt x="5027" y="4862"/>
                  <a:pt x="4937" y="4771"/>
                </a:cubicBezTo>
                <a:cubicBezTo>
                  <a:pt x="4834" y="4666"/>
                  <a:pt x="4730" y="4562"/>
                  <a:pt x="4627" y="4457"/>
                </a:cubicBezTo>
                <a:cubicBezTo>
                  <a:pt x="4519" y="4346"/>
                  <a:pt x="4427" y="4226"/>
                  <a:pt x="4279" y="4161"/>
                </a:cubicBezTo>
                <a:cubicBezTo>
                  <a:pt x="4070" y="4069"/>
                  <a:pt x="3809" y="4114"/>
                  <a:pt x="3585" y="4114"/>
                </a:cubicBezTo>
                <a:lnTo>
                  <a:pt x="2976" y="4113"/>
                </a:lnTo>
                <a:lnTo>
                  <a:pt x="1243" y="4111"/>
                </a:lnTo>
                <a:cubicBezTo>
                  <a:pt x="549" y="4111"/>
                  <a:pt x="-8" y="3482"/>
                  <a:pt x="0" y="2707"/>
                </a:cubicBezTo>
                <a:lnTo>
                  <a:pt x="13" y="1402"/>
                </a:lnTo>
                <a:cubicBezTo>
                  <a:pt x="21" y="627"/>
                  <a:pt x="590" y="-1"/>
                  <a:pt x="1284" y="0"/>
                </a:cubicBezTo>
                <a:lnTo>
                  <a:pt x="4510" y="3"/>
                </a:lnTo>
                <a:cubicBezTo>
                  <a:pt x="5204" y="4"/>
                  <a:pt x="5761" y="633"/>
                  <a:pt x="5753" y="1408"/>
                </a:cubicBezTo>
                <a:lnTo>
                  <a:pt x="5741" y="2712"/>
                </a:lnTo>
                <a:cubicBezTo>
                  <a:pt x="5738" y="2966"/>
                  <a:pt x="5676" y="3225"/>
                  <a:pt x="5548" y="3445"/>
                </a:cubicBezTo>
                <a:cubicBezTo>
                  <a:pt x="5453" y="3610"/>
                  <a:pt x="5388" y="3791"/>
                  <a:pt x="5368" y="3981"/>
                </a:cubicBezTo>
                <a:cubicBezTo>
                  <a:pt x="5350" y="4155"/>
                  <a:pt x="5414" y="4322"/>
                  <a:pt x="5411" y="4500"/>
                </a:cubicBezTo>
                <a:cubicBezTo>
                  <a:pt x="5410" y="4613"/>
                  <a:pt x="5443" y="4892"/>
                  <a:pt x="5312" y="4951"/>
                </a:cubicBezTo>
                <a:cubicBezTo>
                  <a:pt x="5302" y="4955"/>
                  <a:pt x="5292" y="4958"/>
                  <a:pt x="5281" y="4960"/>
                </a:cubicBezTo>
                <a:close/>
              </a:path>
            </a:pathLst>
          </a:custGeom>
          <a:solidFill>
            <a:srgbClr val="F08461">
              <a:alpha val="4196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1">
            <a:extLst>
              <a:ext uri="{FF2B5EF4-FFF2-40B4-BE49-F238E27FC236}">
                <a16:creationId xmlns:a16="http://schemas.microsoft.com/office/drawing/2014/main" id="{C74A089A-4C83-40DA-C64A-B3263B7BA489}"/>
              </a:ext>
            </a:extLst>
          </p:cNvPr>
          <p:cNvCxnSpPr/>
          <p:nvPr/>
        </p:nvCxnSpPr>
        <p:spPr>
          <a:xfrm>
            <a:off x="4452225" y="156232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E59B65-71DF-A455-BE00-0A1CDD05B4BE}"/>
              </a:ext>
            </a:extLst>
          </p:cNvPr>
          <p:cNvSpPr txBox="1"/>
          <p:nvPr/>
        </p:nvSpPr>
        <p:spPr>
          <a:xfrm>
            <a:off x="5166697" y="13600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200" b="0" i="0" u="none" strike="noStrike" kern="0" cap="none" spc="0" normalizeH="0" baseline="0" noProof="0" dirty="0">
                <a:ln>
                  <a:noFill/>
                </a:ln>
                <a:solidFill>
                  <a:srgbClr val="6F304F"/>
                </a:solidFill>
                <a:effectLst/>
                <a:uLnTx/>
                <a:uFillTx/>
                <a:latin typeface="Righteous"/>
                <a:sym typeface="Righteous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5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96;p33">
            <a:extLst>
              <a:ext uri="{FF2B5EF4-FFF2-40B4-BE49-F238E27FC236}">
                <a16:creationId xmlns:a16="http://schemas.microsoft.com/office/drawing/2014/main" id="{1D9E5543-710E-066C-1EE5-FFB8DD5A4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Time Warping</a:t>
            </a:r>
          </a:p>
        </p:txBody>
      </p:sp>
      <p:sp>
        <p:nvSpPr>
          <p:cNvPr id="17" name="Google Shape;398;p33">
            <a:extLst>
              <a:ext uri="{FF2B5EF4-FFF2-40B4-BE49-F238E27FC236}">
                <a16:creationId xmlns:a16="http://schemas.microsoft.com/office/drawing/2014/main" id="{E7702353-C5C6-B1AE-1929-AAE1F246A2DB}"/>
              </a:ext>
            </a:extLst>
          </p:cNvPr>
          <p:cNvSpPr txBox="1">
            <a:spLocks/>
          </p:cNvSpPr>
          <p:nvPr/>
        </p:nvSpPr>
        <p:spPr>
          <a:xfrm>
            <a:off x="992841" y="1595941"/>
            <a:ext cx="3273770" cy="2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Applies </a:t>
            </a:r>
            <a:r>
              <a:rPr lang="en-US" dirty="0" err="1"/>
              <a:t>sparse_image_warp</a:t>
            </a:r>
            <a:r>
              <a:rPr lang="en-US" dirty="0"/>
              <a:t> from TensorFlow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Treats log-mel spectrogram as an image (time = horizontal, </a:t>
            </a:r>
            <a:r>
              <a:rPr lang="en-US" dirty="0" err="1"/>
              <a:t>freq</a:t>
            </a:r>
            <a:r>
              <a:rPr lang="en-US" dirty="0"/>
              <a:t> = vertical)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Random point along center horizontal line is warped left/right by ≤ W</a:t>
            </a:r>
          </a:p>
          <a:p>
            <a:pPr marL="3238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6 boundary points (corners + vertical midpoints) are fixed to keep shape stable</a:t>
            </a:r>
          </a:p>
        </p:txBody>
      </p:sp>
      <p:cxnSp>
        <p:nvCxnSpPr>
          <p:cNvPr id="18" name="Google Shape;405;p33">
            <a:extLst>
              <a:ext uri="{FF2B5EF4-FFF2-40B4-BE49-F238E27FC236}">
                <a16:creationId xmlns:a16="http://schemas.microsoft.com/office/drawing/2014/main" id="{33F9D5DD-0666-6448-6A74-36C09D316532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06;p33">
            <a:extLst>
              <a:ext uri="{FF2B5EF4-FFF2-40B4-BE49-F238E27FC236}">
                <a16:creationId xmlns:a16="http://schemas.microsoft.com/office/drawing/2014/main" id="{C34D9313-A961-540B-7462-FCEEC832B2D8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3DD7F30-6D30-4D01-5B7A-A10FBF6D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4239" y="1595941"/>
            <a:ext cx="3835966" cy="2238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96;p33">
            <a:extLst>
              <a:ext uri="{FF2B5EF4-FFF2-40B4-BE49-F238E27FC236}">
                <a16:creationId xmlns:a16="http://schemas.microsoft.com/office/drawing/2014/main" id="{151FEA0A-0311-EE16-4FED-23BB01CB7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80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Frequency Masking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98;p33">
                <a:extLst>
                  <a:ext uri="{FF2B5EF4-FFF2-40B4-BE49-F238E27FC236}">
                    <a16:creationId xmlns:a16="http://schemas.microsoft.com/office/drawing/2014/main" id="{64163043-C383-56C2-E8A6-5AAB2A195F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2840" y="1595941"/>
                <a:ext cx="3451239" cy="2238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missioner"/>
                  <a:buNone/>
                  <a:defRPr sz="1200" b="0" i="0" u="none" strike="noStrike" cap="none">
                    <a:solidFill>
                      <a:schemeClr val="dk1"/>
                    </a:solidFill>
                    <a:latin typeface="Commissioner"/>
                    <a:ea typeface="Commissioner"/>
                    <a:cs typeface="Commissioner"/>
                    <a:sym typeface="Commissioner"/>
                  </a:defRPr>
                </a:lvl9pPr>
              </a:lstStyle>
              <a:p>
                <a:pPr marL="3238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Masks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consecutive mel frequency channels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sampled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frequency masking parameter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Starting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sampled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number of mel bins</a:t>
                </a:r>
              </a:p>
              <a:p>
                <a:pPr marL="3238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Masked region: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Google Shape;398;p33">
                <a:extLst>
                  <a:ext uri="{FF2B5EF4-FFF2-40B4-BE49-F238E27FC236}">
                    <a16:creationId xmlns:a16="http://schemas.microsoft.com/office/drawing/2014/main" id="{64163043-C383-56C2-E8A6-5AAB2A195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40" y="1595941"/>
                <a:ext cx="3451239" cy="2238280"/>
              </a:xfrm>
              <a:prstGeom prst="rect">
                <a:avLst/>
              </a:prstGeom>
              <a:blipFill>
                <a:blip r:embed="rId3"/>
                <a:stretch>
                  <a:fillRect r="-1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oogle Shape;405;p33">
            <a:extLst>
              <a:ext uri="{FF2B5EF4-FFF2-40B4-BE49-F238E27FC236}">
                <a16:creationId xmlns:a16="http://schemas.microsoft.com/office/drawing/2014/main" id="{9F0BE39B-F72B-5F50-5130-D0F97254AB2A}"/>
              </a:ext>
            </a:extLst>
          </p:cNvPr>
          <p:cNvCxnSpPr>
            <a:cxnSpLocks/>
          </p:cNvCxnSpPr>
          <p:nvPr/>
        </p:nvCxnSpPr>
        <p:spPr>
          <a:xfrm>
            <a:off x="99284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06;p33">
            <a:extLst>
              <a:ext uri="{FF2B5EF4-FFF2-40B4-BE49-F238E27FC236}">
                <a16:creationId xmlns:a16="http://schemas.microsoft.com/office/drawing/2014/main" id="{F9D989D9-5CC6-2C25-EE23-54BF28F0185F}"/>
              </a:ext>
            </a:extLst>
          </p:cNvPr>
          <p:cNvCxnSpPr>
            <a:cxnSpLocks/>
          </p:cNvCxnSpPr>
          <p:nvPr/>
        </p:nvCxnSpPr>
        <p:spPr>
          <a:xfrm>
            <a:off x="4529361" y="1595941"/>
            <a:ext cx="0" cy="231565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400D8A88-CA5C-DCB6-E970-500845322E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4640" y="1590085"/>
            <a:ext cx="4207254" cy="2238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eech And Swallowing Therapy Center by Slidesgo">
  <a:themeElements>
    <a:clrScheme name="Simple Light">
      <a:dk1>
        <a:srgbClr val="2C2C2C"/>
      </a:dk1>
      <a:lt1>
        <a:srgbClr val="FCFCF6"/>
      </a:lt1>
      <a:dk2>
        <a:srgbClr val="6F304F"/>
      </a:dk2>
      <a:lt2>
        <a:srgbClr val="EE8360"/>
      </a:lt2>
      <a:accent1>
        <a:srgbClr val="A1BD91"/>
      </a:accent1>
      <a:accent2>
        <a:srgbClr val="F0CD8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C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1184</Words>
  <Application>Microsoft Office PowerPoint</Application>
  <PresentationFormat>On-screen Show (16:9)</PresentationFormat>
  <Paragraphs>202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Cambria Math</vt:lpstr>
      <vt:lpstr>Wingdings</vt:lpstr>
      <vt:lpstr>Arial</vt:lpstr>
      <vt:lpstr>Commissioner</vt:lpstr>
      <vt:lpstr>Times New Roman</vt:lpstr>
      <vt:lpstr>Calibri</vt:lpstr>
      <vt:lpstr>Righteous</vt:lpstr>
      <vt:lpstr>Speech And Swallowing Therapy Center by Slidesgo</vt:lpstr>
      <vt:lpstr>SpecAugment: A Simple Data Augmentation Method for Automatic Speech Recognition</vt:lpstr>
      <vt:lpstr>TABLE OF CONTENTS</vt:lpstr>
      <vt:lpstr>Introduction</vt:lpstr>
      <vt:lpstr>Challenges in ASR and Limitations of Existing Augmentation</vt:lpstr>
      <vt:lpstr>Motivation Behind SpecAugment</vt:lpstr>
      <vt:lpstr>Introduction</vt:lpstr>
      <vt:lpstr>SpecAugment Methods</vt:lpstr>
      <vt:lpstr>Time Warping</vt:lpstr>
      <vt:lpstr>Frequency Masking</vt:lpstr>
      <vt:lpstr>Time Masking</vt:lpstr>
      <vt:lpstr>SpecAugment Methods</vt:lpstr>
      <vt:lpstr>Paper's Experimental Setup</vt:lpstr>
      <vt:lpstr>LAS Network Architectur</vt:lpstr>
      <vt:lpstr>LAS Network Architectur</vt:lpstr>
      <vt:lpstr>LAS Network Architectur</vt:lpstr>
      <vt:lpstr>Learning Rate Schedules</vt:lpstr>
      <vt:lpstr>Learning Rate Schedules</vt:lpstr>
      <vt:lpstr>Learning Rate Schedules</vt:lpstr>
      <vt:lpstr>Learning Rate Schedules</vt:lpstr>
      <vt:lpstr>Shallow Fusion with Language Models</vt:lpstr>
      <vt:lpstr>0</vt:lpstr>
      <vt:lpstr>Our Experimental Setup</vt:lpstr>
      <vt:lpstr>Model Architecture</vt:lpstr>
      <vt:lpstr>SpecAugment – Data Augmentation</vt:lpstr>
      <vt:lpstr>Datasets</vt:lpstr>
      <vt:lpstr>Results and Observations</vt:lpstr>
      <vt:lpstr>Results and Observations</vt:lpstr>
      <vt:lpstr>Results and Observations</vt:lpstr>
      <vt:lpstr>Results and Observations</vt:lpstr>
      <vt:lpstr>Results and Observations</vt:lpstr>
      <vt:lpstr>Results and Observations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Hà Huy Hoàng</cp:lastModifiedBy>
  <cp:revision>68</cp:revision>
  <dcterms:modified xsi:type="dcterms:W3CDTF">2025-06-13T15:16:39Z</dcterms:modified>
</cp:coreProperties>
</file>